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handoutMasterIdLst>
    <p:handoutMasterId r:id="rId20"/>
  </p:handoutMasterIdLst>
  <p:sldIdLst>
    <p:sldId id="386" r:id="rId2"/>
    <p:sldId id="541" r:id="rId3"/>
    <p:sldId id="537" r:id="rId4"/>
    <p:sldId id="394" r:id="rId5"/>
    <p:sldId id="395" r:id="rId6"/>
    <p:sldId id="396" r:id="rId7"/>
    <p:sldId id="466" r:id="rId8"/>
    <p:sldId id="523" r:id="rId9"/>
    <p:sldId id="528" r:id="rId10"/>
    <p:sldId id="419" r:id="rId11"/>
    <p:sldId id="535" r:id="rId12"/>
    <p:sldId id="426" r:id="rId13"/>
    <p:sldId id="428" r:id="rId14"/>
    <p:sldId id="430" r:id="rId15"/>
    <p:sldId id="521" r:id="rId16"/>
    <p:sldId id="538" r:id="rId17"/>
    <p:sldId id="53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00"/>
    <a:srgbClr val="4F81B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6" autoAdjust="0"/>
    <p:restoredTop sz="94631" autoAdjust="0"/>
  </p:normalViewPr>
  <p:slideViewPr>
    <p:cSldViewPr>
      <p:cViewPr>
        <p:scale>
          <a:sx n="71" d="100"/>
          <a:sy n="71" d="100"/>
        </p:scale>
        <p:origin x="-110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2803B6-AFD7-48EB-AAE7-B6C629F7BC25}" type="datetimeFigureOut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9BC29-1D0D-415E-A1E4-612DD6754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88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4706AC-F67D-4CF1-BCCA-49399BACEF0B}" type="datetimeFigureOut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A06CDC-23EC-4198-A7B2-C08991478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07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D6465-7B89-43E0-9F10-6BB463AEA1D8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786DC-B78A-4E25-B1F8-01C83A0C9F62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80E44-15D4-437A-BEDF-AFFDD3987BD6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16014-034C-4236-BEE5-BC952C754E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38E9B2-0B55-4739-B26D-044FD789D8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B5A334-79B0-43C8-B0EE-7E570D392E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47931B-214A-4CE8-8826-27AB99B4DD0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273636-CFBF-4A72-8749-1BA39F09B0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DE3E-9385-4B9A-8CE0-A25B60B204FA}" type="datetime1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E645-0C43-4A9A-ACA4-7BF0AAF03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3337-832E-40F8-938A-C41301F97DAC}" type="datetime1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0AADD-5F3C-4F63-8549-D4076E89E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24CBF-C32B-4499-9885-A2D3A3027E80}" type="datetime1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6F40-0134-44FB-863E-E41B6BDCC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9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6498-53F4-4E00-B843-1B595887AC18}" type="datetime1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47C9-24C7-4070-9770-28028957D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9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D7C0-C78D-4DDE-872D-343A548F253B}" type="datetime1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09F4-DEDC-405D-841D-4D8054C0C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0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8E10-BA01-48A1-8892-C58F89B49EFF}" type="datetime1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4427-B766-47AE-B6B3-0A0D6E6B2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9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A56A-8989-4CF7-9540-9747142B63A2}" type="datetime1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2550-0BA6-4241-93CD-2D0D223B4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982D-CA7C-4658-8BF2-16DBB7B60BB7}" type="datetime1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5F4EF-574D-4778-894B-0D947451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0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F7D66-31F8-4261-8004-10F8C9697AAD}" type="datetime1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5125C-1E6C-4CB2-9375-D2D6E15EF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2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FD90-8D99-4ACD-BF74-6B2D507D2593}" type="datetime1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6E243-E5C6-4198-A320-8EF144D70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6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0E5362F-A5F7-4E18-B743-104DEBFC71F5}" type="datetime1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EE6FBFD-B160-48B2-AD79-1F742529B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3" r:id="rId2"/>
    <p:sldLayoutId id="2147483812" r:id="rId3"/>
    <p:sldLayoutId id="2147483811" r:id="rId4"/>
    <p:sldLayoutId id="2147483810" r:id="rId5"/>
    <p:sldLayoutId id="2147483809" r:id="rId6"/>
    <p:sldLayoutId id="2147483808" r:id="rId7"/>
    <p:sldLayoutId id="2147483807" r:id="rId8"/>
    <p:sldLayoutId id="2147483806" r:id="rId9"/>
    <p:sldLayoutId id="2147483805" r:id="rId10"/>
  </p:sldLayoutIdLst>
  <p:transition spd="med">
    <p:push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1.emf"/><Relationship Id="rId3" Type="http://schemas.openxmlformats.org/officeDocument/2006/relationships/image" Target="../media/image14.emf"/><Relationship Id="rId7" Type="http://schemas.openxmlformats.org/officeDocument/2006/relationships/image" Target="../media/image15.emf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0.emf"/><Relationship Id="rId10" Type="http://schemas.openxmlformats.org/officeDocument/2006/relationships/image" Target="../media/image17.emf"/><Relationship Id="rId4" Type="http://schemas.openxmlformats.org/officeDocument/2006/relationships/image" Target="../media/image9.emf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84F41-30C0-4B28-97F4-E9D7288621A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390" y="1150231"/>
            <a:ext cx="8229600" cy="1430246"/>
          </a:xfrm>
        </p:spPr>
        <p:txBody>
          <a:bodyPr rtlCol="0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USE OF ICR TECHNOLOGY FOR </a:t>
            </a:r>
          </a:p>
          <a:p>
            <a:pPr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INDONESIA 2010 POPULATION CENSUS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371600" y="3810000"/>
            <a:ext cx="640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371600" y="42672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r>
              <a:rPr lang="en-US" sz="2800" b="1" dirty="0" smtClean="0">
                <a:solidFill>
                  <a:schemeClr val="tx1"/>
                </a:solidFill>
              </a:rPr>
              <a:t>BPS Statistics Indonesia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New York, February 2011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DCED6-7703-4F80-8A37-071D66B45B1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074738" y="1831975"/>
            <a:ext cx="6994525" cy="4525963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23"/>
          <p:cNvGrpSpPr/>
          <p:nvPr/>
        </p:nvGrpSpPr>
        <p:grpSpPr>
          <a:xfrm>
            <a:off x="460459" y="3190576"/>
            <a:ext cx="1482435" cy="1810385"/>
            <a:chOff x="3258" y="1357788"/>
            <a:chExt cx="1482435" cy="181038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" name="Rounded Rectangle 36">
              <a:hlinkClick r:id="" action="ppaction://noaction"/>
            </p:cNvPr>
            <p:cNvSpPr/>
            <p:nvPr/>
          </p:nvSpPr>
          <p:spPr>
            <a:xfrm>
              <a:off x="3258" y="1357788"/>
              <a:ext cx="1482435" cy="181038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ounded Rectangle 5"/>
            <p:cNvSpPr/>
            <p:nvPr/>
          </p:nvSpPr>
          <p:spPr>
            <a:xfrm>
              <a:off x="75625" y="1430155"/>
              <a:ext cx="1337701" cy="16656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Scan</a:t>
              </a:r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2145621" y="3190576"/>
            <a:ext cx="1482435" cy="1810385"/>
            <a:chOff x="1688420" y="1357788"/>
            <a:chExt cx="1482435" cy="181038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" name="Rounded Rectangle 34">
              <a:hlinkClick r:id="" action="ppaction://noaction"/>
            </p:cNvPr>
            <p:cNvSpPr/>
            <p:nvPr/>
          </p:nvSpPr>
          <p:spPr>
            <a:xfrm>
              <a:off x="1688420" y="1357788"/>
              <a:ext cx="1482435" cy="1810385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36" name="Rounded Rectangle 7"/>
            <p:cNvSpPr/>
            <p:nvPr/>
          </p:nvSpPr>
          <p:spPr>
            <a:xfrm>
              <a:off x="1760787" y="1430155"/>
              <a:ext cx="1337701" cy="166565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Recognition</a:t>
              </a:r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3830783" y="3190576"/>
            <a:ext cx="1482435" cy="1810385"/>
            <a:chOff x="3373582" y="1357788"/>
            <a:chExt cx="1482435" cy="181038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Rounded Rectangle 32">
              <a:hlinkClick r:id="" action="ppaction://noaction"/>
            </p:cNvPr>
            <p:cNvSpPr/>
            <p:nvPr/>
          </p:nvSpPr>
          <p:spPr>
            <a:xfrm>
              <a:off x="3373582" y="1357788"/>
              <a:ext cx="1482435" cy="1810385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Rounded Rectangle 9"/>
            <p:cNvSpPr/>
            <p:nvPr/>
          </p:nvSpPr>
          <p:spPr>
            <a:xfrm>
              <a:off x="3445949" y="1430155"/>
              <a:ext cx="1337701" cy="16656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Correction</a:t>
              </a:r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5472627" y="3190576"/>
            <a:ext cx="1728479" cy="1810385"/>
            <a:chOff x="5058744" y="1357788"/>
            <a:chExt cx="1653185" cy="181038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1" name="Rounded Rectangle 30">
              <a:hlinkClick r:id="" action="ppaction://noaction"/>
            </p:cNvPr>
            <p:cNvSpPr/>
            <p:nvPr/>
          </p:nvSpPr>
          <p:spPr>
            <a:xfrm>
              <a:off x="5058744" y="1357788"/>
              <a:ext cx="1482435" cy="1810385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32" name="Rounded Rectangle 11"/>
            <p:cNvSpPr/>
            <p:nvPr/>
          </p:nvSpPr>
          <p:spPr>
            <a:xfrm>
              <a:off x="5131110" y="1430155"/>
              <a:ext cx="1580819" cy="166565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Completion</a:t>
              </a:r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7201106" y="3190576"/>
            <a:ext cx="1482435" cy="1810385"/>
            <a:chOff x="6743905" y="1357788"/>
            <a:chExt cx="1482435" cy="181038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6743905" y="1357788"/>
              <a:ext cx="1482435" cy="1810385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30" name="Rounded Rectangle 13"/>
            <p:cNvSpPr/>
            <p:nvPr/>
          </p:nvSpPr>
          <p:spPr>
            <a:xfrm>
              <a:off x="6816272" y="1430155"/>
              <a:ext cx="1337701" cy="166565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Release</a:t>
              </a:r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80" name="Title 4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9667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Kofax</a:t>
            </a:r>
            <a:r>
              <a:rPr lang="en-US" dirty="0" smtClean="0"/>
              <a:t> Implementation Overview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171970"/>
            <a:ext cx="63304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554" y="4171970"/>
            <a:ext cx="63304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171970"/>
            <a:ext cx="545708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171970"/>
            <a:ext cx="545708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1" y="4160504"/>
            <a:ext cx="457200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hape 72"/>
          <p:cNvCxnSpPr/>
          <p:nvPr/>
        </p:nvCxnSpPr>
        <p:spPr>
          <a:xfrm rot="5400000" flipH="1" flipV="1">
            <a:off x="1927225" y="2092325"/>
            <a:ext cx="1022350" cy="1409700"/>
          </a:xfrm>
          <a:prstGeom prst="bentConnector2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 anchor="b"/>
          <a:lstStyle/>
          <a:p>
            <a:pPr eaLnBrk="1" hangingPunct="1"/>
            <a:r>
              <a:rPr lang="en-US" smtClean="0"/>
              <a:t>Capture Process Flow</a:t>
            </a:r>
          </a:p>
        </p:txBody>
      </p:sp>
      <p:sp>
        <p:nvSpPr>
          <p:cNvPr id="20484" name="Rectangle 28"/>
          <p:cNvSpPr>
            <a:spLocks noChangeArrowheads="1"/>
          </p:cNvSpPr>
          <p:nvPr/>
        </p:nvSpPr>
        <p:spPr bwMode="auto">
          <a:xfrm>
            <a:off x="3071813" y="3143250"/>
            <a:ext cx="13081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90000" rIns="72000" bIns="90000" anchor="ctr"/>
          <a:lstStyle/>
          <a:p>
            <a:pPr marL="177800" indent="-177800" defTabSz="801688" eaLnBrk="0" hangingPunct="0">
              <a:buFont typeface="Arial" pitchFamily="34" charset="0"/>
              <a:buChar char="•"/>
            </a:pPr>
            <a:r>
              <a:rPr lang="de-DE" sz="1400" b="1"/>
              <a:t>Classification</a:t>
            </a:r>
          </a:p>
          <a:p>
            <a:pPr marL="177800" indent="-177800" defTabSz="801688" eaLnBrk="0" hangingPunct="0">
              <a:buFont typeface="Arial" pitchFamily="34" charset="0"/>
              <a:buChar char="•"/>
            </a:pPr>
            <a:r>
              <a:rPr lang="de-DE" sz="1400" b="1"/>
              <a:t>Recognition</a:t>
            </a:r>
          </a:p>
        </p:txBody>
      </p:sp>
      <p:sp>
        <p:nvSpPr>
          <p:cNvPr id="20485" name="Freeform 166"/>
          <p:cNvSpPr>
            <a:spLocks/>
          </p:cNvSpPr>
          <p:nvPr/>
        </p:nvSpPr>
        <p:spPr bwMode="auto">
          <a:xfrm>
            <a:off x="8774113" y="2614613"/>
            <a:ext cx="11112" cy="12700"/>
          </a:xfrm>
          <a:custGeom>
            <a:avLst/>
            <a:gdLst>
              <a:gd name="T0" fmla="*/ 0 w 22"/>
              <a:gd name="T1" fmla="*/ 2147483647 h 25"/>
              <a:gd name="T2" fmla="*/ 2147483647 w 22"/>
              <a:gd name="T3" fmla="*/ 2147483647 h 25"/>
              <a:gd name="T4" fmla="*/ 2147483647 w 22"/>
              <a:gd name="T5" fmla="*/ 2147483647 h 25"/>
              <a:gd name="T6" fmla="*/ 0 w 22"/>
              <a:gd name="T7" fmla="*/ 2147483647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5"/>
              <a:gd name="T14" fmla="*/ 22 w 22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5">
                <a:moveTo>
                  <a:pt x="0" y="15"/>
                </a:moveTo>
                <a:cubicBezTo>
                  <a:pt x="0" y="15"/>
                  <a:pt x="2" y="25"/>
                  <a:pt x="12" y="22"/>
                </a:cubicBezTo>
                <a:cubicBezTo>
                  <a:pt x="22" y="19"/>
                  <a:pt x="18" y="18"/>
                  <a:pt x="15" y="9"/>
                </a:cubicBezTo>
                <a:cubicBezTo>
                  <a:pt x="12" y="0"/>
                  <a:pt x="0" y="4"/>
                  <a:pt x="0" y="15"/>
                </a:cubicBezTo>
                <a:close/>
              </a:path>
            </a:pathLst>
          </a:custGeom>
          <a:solidFill>
            <a:schemeClr val="accent1">
              <a:alpha val="5098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86" name="Group 80"/>
          <p:cNvGrpSpPr>
            <a:grpSpLocks/>
          </p:cNvGrpSpPr>
          <p:nvPr/>
        </p:nvGrpSpPr>
        <p:grpSpPr bwMode="auto">
          <a:xfrm>
            <a:off x="4786313" y="2571750"/>
            <a:ext cx="1352550" cy="1223963"/>
            <a:chOff x="3071802" y="3643314"/>
            <a:chExt cx="1352552" cy="1223970"/>
          </a:xfrm>
        </p:grpSpPr>
        <p:grpSp>
          <p:nvGrpSpPr>
            <p:cNvPr id="20549" name="Group 73"/>
            <p:cNvGrpSpPr>
              <a:grpSpLocks/>
            </p:cNvGrpSpPr>
            <p:nvPr/>
          </p:nvGrpSpPr>
          <p:grpSpPr bwMode="auto">
            <a:xfrm>
              <a:off x="3071802" y="3643314"/>
              <a:ext cx="1352552" cy="1223970"/>
              <a:chOff x="-47594" y="2906710"/>
              <a:chExt cx="1352552" cy="1223970"/>
            </a:xfrm>
          </p:grpSpPr>
          <p:sp>
            <p:nvSpPr>
              <p:cNvPr id="20551" name="Rectangle 27"/>
              <p:cNvSpPr>
                <a:spLocks noChangeArrowheads="1"/>
              </p:cNvSpPr>
              <p:nvPr/>
            </p:nvSpPr>
            <p:spPr bwMode="auto">
              <a:xfrm>
                <a:off x="238158" y="3978280"/>
                <a:ext cx="106680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90000" rIns="72000" bIns="90000" anchor="ctr"/>
              <a:lstStyle/>
              <a:p>
                <a:pPr marL="177800" indent="-177800" algn="ctr" defTabSz="801688" eaLnBrk="0" hangingPunct="0"/>
                <a:r>
                  <a:rPr lang="de-DE" sz="1400" b="1"/>
                  <a:t>PC  Document </a:t>
                </a:r>
              </a:p>
              <a:p>
                <a:pPr marL="177800" indent="-177800" algn="ctr" defTabSz="801688" eaLnBrk="0" hangingPunct="0"/>
                <a:r>
                  <a:rPr lang="de-DE" sz="1400" b="1"/>
                  <a:t>Review</a:t>
                </a:r>
              </a:p>
            </p:txBody>
          </p:sp>
          <p:grpSp>
            <p:nvGrpSpPr>
              <p:cNvPr id="20552" name="Group 30"/>
              <p:cNvGrpSpPr>
                <a:grpSpLocks/>
              </p:cNvGrpSpPr>
              <p:nvPr/>
            </p:nvGrpSpPr>
            <p:grpSpPr bwMode="auto">
              <a:xfrm>
                <a:off x="-47594" y="2906710"/>
                <a:ext cx="1327143" cy="947538"/>
                <a:chOff x="-47594" y="2906710"/>
                <a:chExt cx="1327143" cy="947538"/>
              </a:xfrm>
            </p:grpSpPr>
            <p:sp>
              <p:nvSpPr>
                <p:cNvPr id="20553" name="Freeform 166"/>
                <p:cNvSpPr>
                  <a:spLocks/>
                </p:cNvSpPr>
                <p:nvPr/>
              </p:nvSpPr>
              <p:spPr bwMode="auto">
                <a:xfrm>
                  <a:off x="1268436" y="3457566"/>
                  <a:ext cx="11113" cy="12700"/>
                </a:xfrm>
                <a:custGeom>
                  <a:avLst/>
                  <a:gdLst>
                    <a:gd name="T0" fmla="*/ 0 w 22"/>
                    <a:gd name="T1" fmla="*/ 2147483647 h 25"/>
                    <a:gd name="T2" fmla="*/ 2147483647 w 22"/>
                    <a:gd name="T3" fmla="*/ 2147483647 h 25"/>
                    <a:gd name="T4" fmla="*/ 2147483647 w 22"/>
                    <a:gd name="T5" fmla="*/ 2147483647 h 25"/>
                    <a:gd name="T6" fmla="*/ 0 w 22"/>
                    <a:gd name="T7" fmla="*/ 2147483647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"/>
                    <a:gd name="T13" fmla="*/ 0 h 25"/>
                    <a:gd name="T14" fmla="*/ 22 w 22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" h="25">
                      <a:moveTo>
                        <a:pt x="0" y="15"/>
                      </a:moveTo>
                      <a:cubicBezTo>
                        <a:pt x="0" y="15"/>
                        <a:pt x="2" y="25"/>
                        <a:pt x="12" y="22"/>
                      </a:cubicBezTo>
                      <a:cubicBezTo>
                        <a:pt x="22" y="19"/>
                        <a:pt x="18" y="18"/>
                        <a:pt x="15" y="9"/>
                      </a:cubicBezTo>
                      <a:cubicBezTo>
                        <a:pt x="12" y="0"/>
                        <a:pt x="0" y="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1">
                    <a:alpha val="5098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4" name="Freeform 166"/>
                <p:cNvSpPr>
                  <a:spLocks/>
                </p:cNvSpPr>
                <p:nvPr/>
              </p:nvSpPr>
              <p:spPr bwMode="auto">
                <a:xfrm>
                  <a:off x="-47594" y="2906710"/>
                  <a:ext cx="11113" cy="12700"/>
                </a:xfrm>
                <a:custGeom>
                  <a:avLst/>
                  <a:gdLst>
                    <a:gd name="T0" fmla="*/ 0 w 22"/>
                    <a:gd name="T1" fmla="*/ 2147483647 h 25"/>
                    <a:gd name="T2" fmla="*/ 2147483647 w 22"/>
                    <a:gd name="T3" fmla="*/ 2147483647 h 25"/>
                    <a:gd name="T4" fmla="*/ 2147483647 w 22"/>
                    <a:gd name="T5" fmla="*/ 2147483647 h 25"/>
                    <a:gd name="T6" fmla="*/ 0 w 22"/>
                    <a:gd name="T7" fmla="*/ 2147483647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"/>
                    <a:gd name="T13" fmla="*/ 0 h 25"/>
                    <a:gd name="T14" fmla="*/ 22 w 22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" h="25">
                      <a:moveTo>
                        <a:pt x="0" y="15"/>
                      </a:moveTo>
                      <a:cubicBezTo>
                        <a:pt x="0" y="15"/>
                        <a:pt x="2" y="25"/>
                        <a:pt x="12" y="22"/>
                      </a:cubicBezTo>
                      <a:cubicBezTo>
                        <a:pt x="22" y="19"/>
                        <a:pt x="18" y="18"/>
                        <a:pt x="15" y="9"/>
                      </a:cubicBezTo>
                      <a:cubicBezTo>
                        <a:pt x="12" y="0"/>
                        <a:pt x="0" y="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1">
                    <a:alpha val="5098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20555" name="Picture 3" descr="D:\Picture\Shapes and Artwork\Hardware illustrations\PC with flat panel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158" y="2906710"/>
                  <a:ext cx="942961" cy="947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20550" name="Picture 24" descr="C:\DOKUME~1\tl\LOKALE~1\Temp\Rar$DR40.656\Icon GIFs\LG Document Review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68" y="3857628"/>
              <a:ext cx="428628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7" name="Group 32"/>
          <p:cNvGrpSpPr>
            <a:grpSpLocks/>
          </p:cNvGrpSpPr>
          <p:nvPr/>
        </p:nvGrpSpPr>
        <p:grpSpPr bwMode="auto">
          <a:xfrm>
            <a:off x="1000125" y="3286125"/>
            <a:ext cx="1476375" cy="1317625"/>
            <a:chOff x="-47594" y="2906710"/>
            <a:chExt cx="1476322" cy="1317632"/>
          </a:xfrm>
        </p:grpSpPr>
        <p:sp>
          <p:nvSpPr>
            <p:cNvPr id="20543" name="Rectangle 27"/>
            <p:cNvSpPr>
              <a:spLocks noChangeArrowheads="1"/>
            </p:cNvSpPr>
            <p:nvPr/>
          </p:nvSpPr>
          <p:spPr bwMode="auto">
            <a:xfrm>
              <a:off x="285720" y="4071942"/>
              <a:ext cx="10668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/>
            <a:p>
              <a:pPr marL="177800" indent="-177800" algn="ctr" defTabSz="801688" eaLnBrk="0" hangingPunct="0"/>
              <a:r>
                <a:rPr lang="de-DE" sz="1400" b="1"/>
                <a:t>PC &amp; Scanner</a:t>
              </a:r>
            </a:p>
          </p:txBody>
        </p:sp>
        <p:grpSp>
          <p:nvGrpSpPr>
            <p:cNvPr id="20544" name="Group 30"/>
            <p:cNvGrpSpPr>
              <a:grpSpLocks/>
            </p:cNvGrpSpPr>
            <p:nvPr/>
          </p:nvGrpSpPr>
          <p:grpSpPr bwMode="auto">
            <a:xfrm>
              <a:off x="-47594" y="2906710"/>
              <a:ext cx="1476322" cy="1119005"/>
              <a:chOff x="-47594" y="2906710"/>
              <a:chExt cx="1476322" cy="1119005"/>
            </a:xfrm>
          </p:grpSpPr>
          <p:sp>
            <p:nvSpPr>
              <p:cNvPr id="20545" name="Freeform 166"/>
              <p:cNvSpPr>
                <a:spLocks/>
              </p:cNvSpPr>
              <p:nvPr/>
            </p:nvSpPr>
            <p:spPr bwMode="auto">
              <a:xfrm>
                <a:off x="1268436" y="3457566"/>
                <a:ext cx="11113" cy="12700"/>
              </a:xfrm>
              <a:custGeom>
                <a:avLst/>
                <a:gdLst>
                  <a:gd name="T0" fmla="*/ 0 w 22"/>
                  <a:gd name="T1" fmla="*/ 2147483647 h 25"/>
                  <a:gd name="T2" fmla="*/ 2147483647 w 22"/>
                  <a:gd name="T3" fmla="*/ 2147483647 h 25"/>
                  <a:gd name="T4" fmla="*/ 2147483647 w 22"/>
                  <a:gd name="T5" fmla="*/ 2147483647 h 25"/>
                  <a:gd name="T6" fmla="*/ 0 w 22"/>
                  <a:gd name="T7" fmla="*/ 2147483647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5"/>
                  <a:gd name="T14" fmla="*/ 22 w 22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5">
                    <a:moveTo>
                      <a:pt x="0" y="15"/>
                    </a:moveTo>
                    <a:cubicBezTo>
                      <a:pt x="0" y="15"/>
                      <a:pt x="2" y="25"/>
                      <a:pt x="12" y="22"/>
                    </a:cubicBezTo>
                    <a:cubicBezTo>
                      <a:pt x="22" y="19"/>
                      <a:pt x="18" y="18"/>
                      <a:pt x="15" y="9"/>
                    </a:cubicBezTo>
                    <a:cubicBezTo>
                      <a:pt x="12" y="0"/>
                      <a:pt x="0" y="4"/>
                      <a:pt x="0" y="15"/>
                    </a:cubicBezTo>
                    <a:close/>
                  </a:path>
                </a:pathLst>
              </a:custGeom>
              <a:solidFill>
                <a:schemeClr val="accent1">
                  <a:alpha val="5098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166"/>
              <p:cNvSpPr>
                <a:spLocks/>
              </p:cNvSpPr>
              <p:nvPr/>
            </p:nvSpPr>
            <p:spPr bwMode="auto">
              <a:xfrm>
                <a:off x="-47594" y="2906710"/>
                <a:ext cx="11113" cy="12700"/>
              </a:xfrm>
              <a:custGeom>
                <a:avLst/>
                <a:gdLst>
                  <a:gd name="T0" fmla="*/ 0 w 22"/>
                  <a:gd name="T1" fmla="*/ 2147483647 h 25"/>
                  <a:gd name="T2" fmla="*/ 2147483647 w 22"/>
                  <a:gd name="T3" fmla="*/ 2147483647 h 25"/>
                  <a:gd name="T4" fmla="*/ 2147483647 w 22"/>
                  <a:gd name="T5" fmla="*/ 2147483647 h 25"/>
                  <a:gd name="T6" fmla="*/ 0 w 22"/>
                  <a:gd name="T7" fmla="*/ 2147483647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5"/>
                  <a:gd name="T14" fmla="*/ 22 w 22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5">
                    <a:moveTo>
                      <a:pt x="0" y="15"/>
                    </a:moveTo>
                    <a:cubicBezTo>
                      <a:pt x="0" y="15"/>
                      <a:pt x="2" y="25"/>
                      <a:pt x="12" y="22"/>
                    </a:cubicBezTo>
                    <a:cubicBezTo>
                      <a:pt x="22" y="19"/>
                      <a:pt x="18" y="18"/>
                      <a:pt x="15" y="9"/>
                    </a:cubicBezTo>
                    <a:cubicBezTo>
                      <a:pt x="12" y="0"/>
                      <a:pt x="0" y="4"/>
                      <a:pt x="0" y="15"/>
                    </a:cubicBezTo>
                    <a:close/>
                  </a:path>
                </a:pathLst>
              </a:custGeom>
              <a:solidFill>
                <a:schemeClr val="accent1">
                  <a:alpha val="5098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47" name="Picture 3" descr="D:\Picture\Shapes and Artwork\Hardware illustrations\PC with flat panel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82" y="2928934"/>
                <a:ext cx="942961" cy="947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910" y="3357562"/>
                <a:ext cx="785818" cy="668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488" name="Group 35"/>
          <p:cNvGrpSpPr>
            <a:grpSpLocks/>
          </p:cNvGrpSpPr>
          <p:nvPr/>
        </p:nvGrpSpPr>
        <p:grpSpPr bwMode="auto">
          <a:xfrm>
            <a:off x="2786063" y="1214438"/>
            <a:ext cx="1681162" cy="1785937"/>
            <a:chOff x="2643174" y="3500438"/>
            <a:chExt cx="1680525" cy="1785950"/>
          </a:xfrm>
        </p:grpSpPr>
        <p:pic>
          <p:nvPicPr>
            <p:cNvPr id="20541" name="Picture 2" descr="D:\Picture\Shapes and Artwork\Hardware illustrations\Serv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64" y="3857628"/>
              <a:ext cx="968596" cy="14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2" name="TextBox 34"/>
            <p:cNvSpPr txBox="1">
              <a:spLocks noChangeArrowheads="1"/>
            </p:cNvSpPr>
            <p:nvPr/>
          </p:nvSpPr>
          <p:spPr bwMode="auto">
            <a:xfrm>
              <a:off x="2643174" y="3500438"/>
              <a:ext cx="16805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400" b="1">
                  <a:cs typeface="Calibri" pitchFamily="34" charset="0"/>
                </a:rPr>
                <a:t>Server Data Capture</a:t>
              </a: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3500438" y="2500313"/>
            <a:ext cx="365125" cy="365125"/>
            <a:chOff x="1456" y="896"/>
            <a:chExt cx="456" cy="456"/>
          </a:xfrm>
        </p:grpSpPr>
        <p:grpSp>
          <p:nvGrpSpPr>
            <p:cNvPr id="20536" name="Group 39"/>
            <p:cNvGrpSpPr>
              <a:grpSpLocks/>
            </p:cNvGrpSpPr>
            <p:nvPr/>
          </p:nvGrpSpPr>
          <p:grpSpPr bwMode="auto">
            <a:xfrm>
              <a:off x="1456" y="896"/>
              <a:ext cx="456" cy="456"/>
              <a:chOff x="1456" y="896"/>
              <a:chExt cx="832" cy="832"/>
            </a:xfrm>
          </p:grpSpPr>
          <p:sp>
            <p:nvSpPr>
              <p:cNvPr id="20539" name="AutoShape 40"/>
              <p:cNvSpPr>
                <a:spLocks noChangeArrowheads="1"/>
              </p:cNvSpPr>
              <p:nvPr/>
            </p:nvSpPr>
            <p:spPr bwMode="auto">
              <a:xfrm>
                <a:off x="1456" y="912"/>
                <a:ext cx="832" cy="816"/>
              </a:xfrm>
              <a:prstGeom prst="plus">
                <a:avLst>
                  <a:gd name="adj" fmla="val 39708"/>
                </a:avLst>
              </a:prstGeom>
              <a:gradFill rotWithShape="1">
                <a:gsLst>
                  <a:gs pos="0">
                    <a:srgbClr val="00CCFF"/>
                  </a:gs>
                  <a:gs pos="100000">
                    <a:srgbClr val="004A5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540" name="AutoShape 41"/>
              <p:cNvSpPr>
                <a:spLocks noChangeArrowheads="1"/>
              </p:cNvSpPr>
              <p:nvPr/>
            </p:nvSpPr>
            <p:spPr bwMode="auto">
              <a:xfrm rot="2777441">
                <a:off x="1456" y="904"/>
                <a:ext cx="832" cy="816"/>
              </a:xfrm>
              <a:prstGeom prst="plus">
                <a:avLst>
                  <a:gd name="adj" fmla="val 39708"/>
                </a:avLst>
              </a:prstGeom>
              <a:gradFill rotWithShape="1">
                <a:gsLst>
                  <a:gs pos="0">
                    <a:srgbClr val="00CCFF"/>
                  </a:gs>
                  <a:gs pos="100000">
                    <a:srgbClr val="004A5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0537" name="Oval 42"/>
            <p:cNvSpPr>
              <a:spLocks noChangeArrowheads="1"/>
            </p:cNvSpPr>
            <p:nvPr/>
          </p:nvSpPr>
          <p:spPr bwMode="auto">
            <a:xfrm>
              <a:off x="1512" y="960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4A5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538" name="Oval 43"/>
            <p:cNvSpPr>
              <a:spLocks noChangeArrowheads="1"/>
            </p:cNvSpPr>
            <p:nvPr/>
          </p:nvSpPr>
          <p:spPr bwMode="auto">
            <a:xfrm>
              <a:off x="1584" y="1032"/>
              <a:ext cx="192" cy="184"/>
            </a:xfrm>
            <a:prstGeom prst="ellipse">
              <a:avLst/>
            </a:prstGeom>
            <a:gradFill rotWithShape="1">
              <a:gsLst>
                <a:gs pos="0">
                  <a:srgbClr val="004A5C"/>
                </a:gs>
                <a:gs pos="100000">
                  <a:srgbClr val="00CC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3211513" y="2644775"/>
            <a:ext cx="365125" cy="365125"/>
            <a:chOff x="1456" y="896"/>
            <a:chExt cx="456" cy="456"/>
          </a:xfrm>
        </p:grpSpPr>
        <p:grpSp>
          <p:nvGrpSpPr>
            <p:cNvPr id="20531" name="Group 45"/>
            <p:cNvGrpSpPr>
              <a:grpSpLocks/>
            </p:cNvGrpSpPr>
            <p:nvPr/>
          </p:nvGrpSpPr>
          <p:grpSpPr bwMode="auto">
            <a:xfrm>
              <a:off x="1456" y="896"/>
              <a:ext cx="456" cy="456"/>
              <a:chOff x="1456" y="896"/>
              <a:chExt cx="832" cy="832"/>
            </a:xfrm>
          </p:grpSpPr>
          <p:sp>
            <p:nvSpPr>
              <p:cNvPr id="20534" name="AutoShape 46"/>
              <p:cNvSpPr>
                <a:spLocks noChangeArrowheads="1"/>
              </p:cNvSpPr>
              <p:nvPr/>
            </p:nvSpPr>
            <p:spPr bwMode="auto">
              <a:xfrm>
                <a:off x="1456" y="912"/>
                <a:ext cx="832" cy="816"/>
              </a:xfrm>
              <a:prstGeom prst="plus">
                <a:avLst>
                  <a:gd name="adj" fmla="val 39708"/>
                </a:avLst>
              </a:prstGeom>
              <a:gradFill rotWithShape="1">
                <a:gsLst>
                  <a:gs pos="0">
                    <a:srgbClr val="00CCFF"/>
                  </a:gs>
                  <a:gs pos="100000">
                    <a:srgbClr val="004A5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535" name="AutoShape 47"/>
              <p:cNvSpPr>
                <a:spLocks noChangeArrowheads="1"/>
              </p:cNvSpPr>
              <p:nvPr/>
            </p:nvSpPr>
            <p:spPr bwMode="auto">
              <a:xfrm rot="2777441">
                <a:off x="1456" y="904"/>
                <a:ext cx="832" cy="816"/>
              </a:xfrm>
              <a:prstGeom prst="plus">
                <a:avLst>
                  <a:gd name="adj" fmla="val 39708"/>
                </a:avLst>
              </a:prstGeom>
              <a:gradFill rotWithShape="1">
                <a:gsLst>
                  <a:gs pos="0">
                    <a:srgbClr val="00CCFF"/>
                  </a:gs>
                  <a:gs pos="100000">
                    <a:srgbClr val="004A5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0532" name="Oval 48"/>
            <p:cNvSpPr>
              <a:spLocks noChangeArrowheads="1"/>
            </p:cNvSpPr>
            <p:nvPr/>
          </p:nvSpPr>
          <p:spPr bwMode="auto">
            <a:xfrm>
              <a:off x="1512" y="960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4A5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533" name="Oval 49"/>
            <p:cNvSpPr>
              <a:spLocks noChangeArrowheads="1"/>
            </p:cNvSpPr>
            <p:nvPr/>
          </p:nvSpPr>
          <p:spPr bwMode="auto">
            <a:xfrm>
              <a:off x="1584" y="1032"/>
              <a:ext cx="192" cy="184"/>
            </a:xfrm>
            <a:prstGeom prst="ellipse">
              <a:avLst/>
            </a:prstGeom>
            <a:gradFill rotWithShape="1">
              <a:gsLst>
                <a:gs pos="0">
                  <a:srgbClr val="004A5C"/>
                </a:gs>
                <a:gs pos="100000">
                  <a:srgbClr val="00CC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cxnSp>
        <p:nvCxnSpPr>
          <p:cNvPr id="97" name="Shape 96"/>
          <p:cNvCxnSpPr/>
          <p:nvPr/>
        </p:nvCxnSpPr>
        <p:spPr>
          <a:xfrm>
            <a:off x="4111625" y="2286000"/>
            <a:ext cx="960438" cy="7588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9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2" name="Group 115"/>
          <p:cNvGrpSpPr>
            <a:grpSpLocks/>
          </p:cNvGrpSpPr>
          <p:nvPr/>
        </p:nvGrpSpPr>
        <p:grpSpPr bwMode="auto">
          <a:xfrm>
            <a:off x="4141788" y="2286000"/>
            <a:ext cx="1930400" cy="2867025"/>
            <a:chOff x="4111836" y="2285992"/>
            <a:chExt cx="1930183" cy="2867044"/>
          </a:xfrm>
        </p:grpSpPr>
        <p:grpSp>
          <p:nvGrpSpPr>
            <p:cNvPr id="20522" name="Group 95"/>
            <p:cNvGrpSpPr>
              <a:grpSpLocks/>
            </p:cNvGrpSpPr>
            <p:nvPr/>
          </p:nvGrpSpPr>
          <p:grpSpPr bwMode="auto">
            <a:xfrm>
              <a:off x="4714876" y="4000504"/>
              <a:ext cx="1327143" cy="1152532"/>
              <a:chOff x="4429124" y="3214686"/>
              <a:chExt cx="1327143" cy="1152532"/>
            </a:xfrm>
          </p:grpSpPr>
          <p:grpSp>
            <p:nvGrpSpPr>
              <p:cNvPr id="20524" name="Group 73"/>
              <p:cNvGrpSpPr>
                <a:grpSpLocks/>
              </p:cNvGrpSpPr>
              <p:nvPr/>
            </p:nvGrpSpPr>
            <p:grpSpPr bwMode="auto">
              <a:xfrm>
                <a:off x="4429124" y="3214686"/>
                <a:ext cx="1327143" cy="1152532"/>
                <a:chOff x="-47594" y="2906710"/>
                <a:chExt cx="1327143" cy="1152532"/>
              </a:xfrm>
            </p:grpSpPr>
            <p:sp>
              <p:nvSpPr>
                <p:cNvPr id="20526" name="Rectangle 27"/>
                <p:cNvSpPr>
                  <a:spLocks noChangeArrowheads="1"/>
                </p:cNvSpPr>
                <p:nvPr/>
              </p:nvSpPr>
              <p:spPr bwMode="auto">
                <a:xfrm>
                  <a:off x="166720" y="3906842"/>
                  <a:ext cx="10668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90000" rIns="72000" bIns="90000" anchor="ctr"/>
                <a:lstStyle/>
                <a:p>
                  <a:pPr marL="177800" indent="-177800" algn="ctr" defTabSz="801688" eaLnBrk="0" hangingPunct="0"/>
                  <a:r>
                    <a:rPr lang="de-DE" sz="1400" b="1"/>
                    <a:t>PC  Correction</a:t>
                  </a:r>
                </a:p>
              </p:txBody>
            </p:sp>
            <p:grpSp>
              <p:nvGrpSpPr>
                <p:cNvPr id="20527" name="Group 30"/>
                <p:cNvGrpSpPr>
                  <a:grpSpLocks/>
                </p:cNvGrpSpPr>
                <p:nvPr/>
              </p:nvGrpSpPr>
              <p:grpSpPr bwMode="auto">
                <a:xfrm>
                  <a:off x="-47594" y="2906710"/>
                  <a:ext cx="1327143" cy="947538"/>
                  <a:chOff x="-47594" y="2906710"/>
                  <a:chExt cx="1327143" cy="947538"/>
                </a:xfrm>
              </p:grpSpPr>
              <p:sp>
                <p:nvSpPr>
                  <p:cNvPr id="20528" name="Freeform 166"/>
                  <p:cNvSpPr>
                    <a:spLocks/>
                  </p:cNvSpPr>
                  <p:nvPr/>
                </p:nvSpPr>
                <p:spPr bwMode="auto">
                  <a:xfrm>
                    <a:off x="1268436" y="3457566"/>
                    <a:ext cx="11113" cy="12700"/>
                  </a:xfrm>
                  <a:custGeom>
                    <a:avLst/>
                    <a:gdLst>
                      <a:gd name="T0" fmla="*/ 0 w 22"/>
                      <a:gd name="T1" fmla="*/ 2147483647 h 25"/>
                      <a:gd name="T2" fmla="*/ 2147483647 w 22"/>
                      <a:gd name="T3" fmla="*/ 2147483647 h 25"/>
                      <a:gd name="T4" fmla="*/ 2147483647 w 22"/>
                      <a:gd name="T5" fmla="*/ 2147483647 h 25"/>
                      <a:gd name="T6" fmla="*/ 0 w 22"/>
                      <a:gd name="T7" fmla="*/ 2147483647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"/>
                      <a:gd name="T13" fmla="*/ 0 h 25"/>
                      <a:gd name="T14" fmla="*/ 22 w 22"/>
                      <a:gd name="T15" fmla="*/ 25 h 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" h="25">
                        <a:moveTo>
                          <a:pt x="0" y="15"/>
                        </a:moveTo>
                        <a:cubicBezTo>
                          <a:pt x="0" y="15"/>
                          <a:pt x="2" y="25"/>
                          <a:pt x="12" y="22"/>
                        </a:cubicBezTo>
                        <a:cubicBezTo>
                          <a:pt x="22" y="19"/>
                          <a:pt x="18" y="18"/>
                          <a:pt x="15" y="9"/>
                        </a:cubicBezTo>
                        <a:cubicBezTo>
                          <a:pt x="12" y="0"/>
                          <a:pt x="0" y="4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5098"/>
                    </a:schemeClr>
                  </a:solidFill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9" name="Freeform 166"/>
                  <p:cNvSpPr>
                    <a:spLocks/>
                  </p:cNvSpPr>
                  <p:nvPr/>
                </p:nvSpPr>
                <p:spPr bwMode="auto">
                  <a:xfrm>
                    <a:off x="-47594" y="2906710"/>
                    <a:ext cx="11113" cy="12700"/>
                  </a:xfrm>
                  <a:custGeom>
                    <a:avLst/>
                    <a:gdLst>
                      <a:gd name="T0" fmla="*/ 0 w 22"/>
                      <a:gd name="T1" fmla="*/ 2147483647 h 25"/>
                      <a:gd name="T2" fmla="*/ 2147483647 w 22"/>
                      <a:gd name="T3" fmla="*/ 2147483647 h 25"/>
                      <a:gd name="T4" fmla="*/ 2147483647 w 22"/>
                      <a:gd name="T5" fmla="*/ 2147483647 h 25"/>
                      <a:gd name="T6" fmla="*/ 0 w 22"/>
                      <a:gd name="T7" fmla="*/ 2147483647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"/>
                      <a:gd name="T13" fmla="*/ 0 h 25"/>
                      <a:gd name="T14" fmla="*/ 22 w 22"/>
                      <a:gd name="T15" fmla="*/ 25 h 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" h="25">
                        <a:moveTo>
                          <a:pt x="0" y="15"/>
                        </a:moveTo>
                        <a:cubicBezTo>
                          <a:pt x="0" y="15"/>
                          <a:pt x="2" y="25"/>
                          <a:pt x="12" y="22"/>
                        </a:cubicBezTo>
                        <a:cubicBezTo>
                          <a:pt x="22" y="19"/>
                          <a:pt x="18" y="18"/>
                          <a:pt x="15" y="9"/>
                        </a:cubicBezTo>
                        <a:cubicBezTo>
                          <a:pt x="12" y="0"/>
                          <a:pt x="0" y="4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5098"/>
                    </a:schemeClr>
                  </a:solidFill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20530" name="Picture 3" descr="D:\Picture\Shapes and Artwork\Hardware illustrations\PC with flat panel.pn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8158" y="2906710"/>
                    <a:ext cx="942961" cy="9475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20525" name="Picture 26" descr="C:\DOKUME~1\tl\LOKALE~1\Temp\Rar$DR05.531\Icon GIFs\LG Correction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180" y="3429000"/>
                <a:ext cx="428628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00" name="Shape 96"/>
            <p:cNvCxnSpPr/>
            <p:nvPr/>
          </p:nvCxnSpPr>
          <p:spPr>
            <a:xfrm>
              <a:off x="4111836" y="2285992"/>
              <a:ext cx="888900" cy="218758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>
                  <a:lumMod val="9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3" name="Group 116"/>
          <p:cNvGrpSpPr>
            <a:grpSpLocks/>
          </p:cNvGrpSpPr>
          <p:nvPr/>
        </p:nvGrpSpPr>
        <p:grpSpPr bwMode="auto">
          <a:xfrm>
            <a:off x="4129088" y="2286000"/>
            <a:ext cx="1912937" cy="4224338"/>
            <a:chOff x="4128382" y="2285992"/>
            <a:chExt cx="1913637" cy="4224366"/>
          </a:xfrm>
        </p:grpSpPr>
        <p:grpSp>
          <p:nvGrpSpPr>
            <p:cNvPr id="20513" name="Group 114"/>
            <p:cNvGrpSpPr>
              <a:grpSpLocks/>
            </p:cNvGrpSpPr>
            <p:nvPr/>
          </p:nvGrpSpPr>
          <p:grpSpPr bwMode="auto">
            <a:xfrm>
              <a:off x="4714876" y="5357826"/>
              <a:ext cx="1327143" cy="1152532"/>
              <a:chOff x="4714876" y="5357826"/>
              <a:chExt cx="1327143" cy="1152532"/>
            </a:xfrm>
          </p:grpSpPr>
          <p:grpSp>
            <p:nvGrpSpPr>
              <p:cNvPr id="20515" name="Group 73"/>
              <p:cNvGrpSpPr>
                <a:grpSpLocks/>
              </p:cNvGrpSpPr>
              <p:nvPr/>
            </p:nvGrpSpPr>
            <p:grpSpPr bwMode="auto">
              <a:xfrm>
                <a:off x="4714876" y="5357826"/>
                <a:ext cx="1327143" cy="1152532"/>
                <a:chOff x="-47594" y="2906710"/>
                <a:chExt cx="1327143" cy="1152532"/>
              </a:xfrm>
            </p:grpSpPr>
            <p:sp>
              <p:nvSpPr>
                <p:cNvPr id="20517" name="Rectangle 27"/>
                <p:cNvSpPr>
                  <a:spLocks noChangeArrowheads="1"/>
                </p:cNvSpPr>
                <p:nvPr/>
              </p:nvSpPr>
              <p:spPr bwMode="auto">
                <a:xfrm>
                  <a:off x="166720" y="3906842"/>
                  <a:ext cx="10668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90000" rIns="72000" bIns="90000" anchor="ctr"/>
                <a:lstStyle/>
                <a:p>
                  <a:pPr marL="177800" indent="-177800" algn="ctr" defTabSz="801688" eaLnBrk="0" hangingPunct="0"/>
                  <a:r>
                    <a:rPr lang="de-DE" sz="1400" b="1"/>
                    <a:t>PC  Completion</a:t>
                  </a:r>
                </a:p>
              </p:txBody>
            </p:sp>
            <p:grpSp>
              <p:nvGrpSpPr>
                <p:cNvPr id="20518" name="Group 30"/>
                <p:cNvGrpSpPr>
                  <a:grpSpLocks/>
                </p:cNvGrpSpPr>
                <p:nvPr/>
              </p:nvGrpSpPr>
              <p:grpSpPr bwMode="auto">
                <a:xfrm>
                  <a:off x="-47594" y="2906710"/>
                  <a:ext cx="1327143" cy="947538"/>
                  <a:chOff x="-47594" y="2906710"/>
                  <a:chExt cx="1327143" cy="947538"/>
                </a:xfrm>
              </p:grpSpPr>
              <p:sp>
                <p:nvSpPr>
                  <p:cNvPr id="20519" name="Freeform 166"/>
                  <p:cNvSpPr>
                    <a:spLocks/>
                  </p:cNvSpPr>
                  <p:nvPr/>
                </p:nvSpPr>
                <p:spPr bwMode="auto">
                  <a:xfrm>
                    <a:off x="1268436" y="3457566"/>
                    <a:ext cx="11113" cy="12700"/>
                  </a:xfrm>
                  <a:custGeom>
                    <a:avLst/>
                    <a:gdLst>
                      <a:gd name="T0" fmla="*/ 0 w 22"/>
                      <a:gd name="T1" fmla="*/ 2147483647 h 25"/>
                      <a:gd name="T2" fmla="*/ 2147483647 w 22"/>
                      <a:gd name="T3" fmla="*/ 2147483647 h 25"/>
                      <a:gd name="T4" fmla="*/ 2147483647 w 22"/>
                      <a:gd name="T5" fmla="*/ 2147483647 h 25"/>
                      <a:gd name="T6" fmla="*/ 0 w 22"/>
                      <a:gd name="T7" fmla="*/ 2147483647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"/>
                      <a:gd name="T13" fmla="*/ 0 h 25"/>
                      <a:gd name="T14" fmla="*/ 22 w 22"/>
                      <a:gd name="T15" fmla="*/ 25 h 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" h="25">
                        <a:moveTo>
                          <a:pt x="0" y="15"/>
                        </a:moveTo>
                        <a:cubicBezTo>
                          <a:pt x="0" y="15"/>
                          <a:pt x="2" y="25"/>
                          <a:pt x="12" y="22"/>
                        </a:cubicBezTo>
                        <a:cubicBezTo>
                          <a:pt x="22" y="19"/>
                          <a:pt x="18" y="18"/>
                          <a:pt x="15" y="9"/>
                        </a:cubicBezTo>
                        <a:cubicBezTo>
                          <a:pt x="12" y="0"/>
                          <a:pt x="0" y="4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5098"/>
                    </a:schemeClr>
                  </a:solidFill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0" name="Freeform 166"/>
                  <p:cNvSpPr>
                    <a:spLocks/>
                  </p:cNvSpPr>
                  <p:nvPr/>
                </p:nvSpPr>
                <p:spPr bwMode="auto">
                  <a:xfrm>
                    <a:off x="-47594" y="2906710"/>
                    <a:ext cx="11113" cy="12700"/>
                  </a:xfrm>
                  <a:custGeom>
                    <a:avLst/>
                    <a:gdLst>
                      <a:gd name="T0" fmla="*/ 0 w 22"/>
                      <a:gd name="T1" fmla="*/ 2147483647 h 25"/>
                      <a:gd name="T2" fmla="*/ 2147483647 w 22"/>
                      <a:gd name="T3" fmla="*/ 2147483647 h 25"/>
                      <a:gd name="T4" fmla="*/ 2147483647 w 22"/>
                      <a:gd name="T5" fmla="*/ 2147483647 h 25"/>
                      <a:gd name="T6" fmla="*/ 0 w 22"/>
                      <a:gd name="T7" fmla="*/ 2147483647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"/>
                      <a:gd name="T13" fmla="*/ 0 h 25"/>
                      <a:gd name="T14" fmla="*/ 22 w 22"/>
                      <a:gd name="T15" fmla="*/ 25 h 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" h="25">
                        <a:moveTo>
                          <a:pt x="0" y="15"/>
                        </a:moveTo>
                        <a:cubicBezTo>
                          <a:pt x="0" y="15"/>
                          <a:pt x="2" y="25"/>
                          <a:pt x="12" y="22"/>
                        </a:cubicBezTo>
                        <a:cubicBezTo>
                          <a:pt x="22" y="19"/>
                          <a:pt x="18" y="18"/>
                          <a:pt x="15" y="9"/>
                        </a:cubicBezTo>
                        <a:cubicBezTo>
                          <a:pt x="12" y="0"/>
                          <a:pt x="0" y="4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5098"/>
                    </a:schemeClr>
                  </a:solidFill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20521" name="Picture 3" descr="D:\Picture\Shapes and Artwork\Hardware illustrations\PC with flat panel.pn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8158" y="2906710"/>
                    <a:ext cx="942961" cy="9475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20516" name="Picture 27" descr="C:\DOKUME~1\tl\LOKALE~1\Temp\Rar$DR07.375\Icon GIFs\LG Validation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942" y="5572140"/>
                <a:ext cx="428628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03" name="Shape 96"/>
            <p:cNvCxnSpPr/>
            <p:nvPr/>
          </p:nvCxnSpPr>
          <p:spPr>
            <a:xfrm>
              <a:off x="4128382" y="2285992"/>
              <a:ext cx="889325" cy="354491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>
                  <a:lumMod val="9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94" name="TextBox 107"/>
          <p:cNvSpPr txBox="1">
            <a:spLocks noChangeArrowheads="1"/>
          </p:cNvSpPr>
          <p:nvPr/>
        </p:nvSpPr>
        <p:spPr bwMode="auto">
          <a:xfrm>
            <a:off x="6357938" y="1214438"/>
            <a:ext cx="1398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>
                <a:cs typeface="Calibri" pitchFamily="34" charset="0"/>
              </a:rPr>
              <a:t>Server Database</a:t>
            </a:r>
          </a:p>
        </p:txBody>
      </p:sp>
      <p:pic>
        <p:nvPicPr>
          <p:cNvPr id="20495" name="Picture 7" descr="D:\Picture\Shapes and Artwork\Hardware illustrations\Server SQL databas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00188"/>
            <a:ext cx="9779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0" name="Straight Arrow Connector 109"/>
          <p:cNvCxnSpPr/>
          <p:nvPr/>
        </p:nvCxnSpPr>
        <p:spPr>
          <a:xfrm>
            <a:off x="4102100" y="1928813"/>
            <a:ext cx="2428875" cy="1587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D:\Picture\Shapes and Artwork\Bullets\GEL Circle MS gre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041650"/>
            <a:ext cx="3571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8" descr="D:\Picture\Shapes and Artwork\Bullets\GEL Circle MS gre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143125"/>
            <a:ext cx="3571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8" descr="D:\Picture\Shapes and Artwork\Bullets\GEL Circle MS gre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132013"/>
            <a:ext cx="3571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8" descr="D:\Picture\Shapes and Artwork\Bullets\GEL Circle MS gre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143125"/>
            <a:ext cx="3571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D:\Picture\Shapes and Artwork\Bullets\GEL Circle fuchsi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1771650"/>
            <a:ext cx="3571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2" name="Group 131"/>
          <p:cNvGrpSpPr>
            <a:grpSpLocks/>
          </p:cNvGrpSpPr>
          <p:nvPr/>
        </p:nvGrpSpPr>
        <p:grpSpPr bwMode="auto">
          <a:xfrm>
            <a:off x="2786063" y="3500438"/>
            <a:ext cx="1352550" cy="2214562"/>
            <a:chOff x="2786050" y="3500438"/>
            <a:chExt cx="1352552" cy="2214578"/>
          </a:xfrm>
        </p:grpSpPr>
        <p:grpSp>
          <p:nvGrpSpPr>
            <p:cNvPr id="20504" name="Group 117"/>
            <p:cNvGrpSpPr>
              <a:grpSpLocks/>
            </p:cNvGrpSpPr>
            <p:nvPr/>
          </p:nvGrpSpPr>
          <p:grpSpPr bwMode="auto">
            <a:xfrm>
              <a:off x="2786050" y="4491046"/>
              <a:ext cx="1352552" cy="1223970"/>
              <a:chOff x="3071802" y="3643314"/>
              <a:chExt cx="1352552" cy="1223970"/>
            </a:xfrm>
          </p:grpSpPr>
          <p:grpSp>
            <p:nvGrpSpPr>
              <p:cNvPr id="20506" name="Group 73"/>
              <p:cNvGrpSpPr>
                <a:grpSpLocks/>
              </p:cNvGrpSpPr>
              <p:nvPr/>
            </p:nvGrpSpPr>
            <p:grpSpPr bwMode="auto">
              <a:xfrm>
                <a:off x="3071802" y="3643314"/>
                <a:ext cx="1352552" cy="1223970"/>
                <a:chOff x="-47594" y="2906710"/>
                <a:chExt cx="1352552" cy="1223970"/>
              </a:xfrm>
            </p:grpSpPr>
            <p:sp>
              <p:nvSpPr>
                <p:cNvPr id="20508" name="Rectangle 27"/>
                <p:cNvSpPr>
                  <a:spLocks noChangeArrowheads="1"/>
                </p:cNvSpPr>
                <p:nvPr/>
              </p:nvSpPr>
              <p:spPr bwMode="auto">
                <a:xfrm>
                  <a:off x="238158" y="3978280"/>
                  <a:ext cx="10668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90000" rIns="72000" bIns="90000" anchor="ctr"/>
                <a:lstStyle/>
                <a:p>
                  <a:pPr marL="177800" indent="-177800" algn="ctr" defTabSz="801688" eaLnBrk="0" hangingPunct="0"/>
                  <a:r>
                    <a:rPr lang="de-DE" sz="1400" b="1"/>
                    <a:t>PC  QUALITY</a:t>
                  </a:r>
                </a:p>
                <a:p>
                  <a:pPr marL="177800" indent="-177800" algn="ctr" defTabSz="801688" eaLnBrk="0" hangingPunct="0"/>
                  <a:r>
                    <a:rPr lang="de-DE" sz="1400" b="1"/>
                    <a:t>CONTROL</a:t>
                  </a:r>
                </a:p>
              </p:txBody>
            </p:sp>
            <p:grpSp>
              <p:nvGrpSpPr>
                <p:cNvPr id="20509" name="Group 30"/>
                <p:cNvGrpSpPr>
                  <a:grpSpLocks/>
                </p:cNvGrpSpPr>
                <p:nvPr/>
              </p:nvGrpSpPr>
              <p:grpSpPr bwMode="auto">
                <a:xfrm>
                  <a:off x="-47594" y="2906710"/>
                  <a:ext cx="1327143" cy="947538"/>
                  <a:chOff x="-47594" y="2906710"/>
                  <a:chExt cx="1327143" cy="947538"/>
                </a:xfrm>
              </p:grpSpPr>
              <p:sp>
                <p:nvSpPr>
                  <p:cNvPr id="20510" name="Freeform 166"/>
                  <p:cNvSpPr>
                    <a:spLocks/>
                  </p:cNvSpPr>
                  <p:nvPr/>
                </p:nvSpPr>
                <p:spPr bwMode="auto">
                  <a:xfrm>
                    <a:off x="1268436" y="3457566"/>
                    <a:ext cx="11113" cy="12700"/>
                  </a:xfrm>
                  <a:custGeom>
                    <a:avLst/>
                    <a:gdLst>
                      <a:gd name="T0" fmla="*/ 0 w 22"/>
                      <a:gd name="T1" fmla="*/ 2147483647 h 25"/>
                      <a:gd name="T2" fmla="*/ 2147483647 w 22"/>
                      <a:gd name="T3" fmla="*/ 2147483647 h 25"/>
                      <a:gd name="T4" fmla="*/ 2147483647 w 22"/>
                      <a:gd name="T5" fmla="*/ 2147483647 h 25"/>
                      <a:gd name="T6" fmla="*/ 0 w 22"/>
                      <a:gd name="T7" fmla="*/ 2147483647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"/>
                      <a:gd name="T13" fmla="*/ 0 h 25"/>
                      <a:gd name="T14" fmla="*/ 22 w 22"/>
                      <a:gd name="T15" fmla="*/ 25 h 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" h="25">
                        <a:moveTo>
                          <a:pt x="0" y="15"/>
                        </a:moveTo>
                        <a:cubicBezTo>
                          <a:pt x="0" y="15"/>
                          <a:pt x="2" y="25"/>
                          <a:pt x="12" y="22"/>
                        </a:cubicBezTo>
                        <a:cubicBezTo>
                          <a:pt x="22" y="19"/>
                          <a:pt x="18" y="18"/>
                          <a:pt x="15" y="9"/>
                        </a:cubicBezTo>
                        <a:cubicBezTo>
                          <a:pt x="12" y="0"/>
                          <a:pt x="0" y="4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5098"/>
                    </a:schemeClr>
                  </a:solidFill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11" name="Freeform 166"/>
                  <p:cNvSpPr>
                    <a:spLocks/>
                  </p:cNvSpPr>
                  <p:nvPr/>
                </p:nvSpPr>
                <p:spPr bwMode="auto">
                  <a:xfrm>
                    <a:off x="-47594" y="2906710"/>
                    <a:ext cx="11113" cy="12700"/>
                  </a:xfrm>
                  <a:custGeom>
                    <a:avLst/>
                    <a:gdLst>
                      <a:gd name="T0" fmla="*/ 0 w 22"/>
                      <a:gd name="T1" fmla="*/ 2147483647 h 25"/>
                      <a:gd name="T2" fmla="*/ 2147483647 w 22"/>
                      <a:gd name="T3" fmla="*/ 2147483647 h 25"/>
                      <a:gd name="T4" fmla="*/ 2147483647 w 22"/>
                      <a:gd name="T5" fmla="*/ 2147483647 h 25"/>
                      <a:gd name="T6" fmla="*/ 0 w 22"/>
                      <a:gd name="T7" fmla="*/ 2147483647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"/>
                      <a:gd name="T13" fmla="*/ 0 h 25"/>
                      <a:gd name="T14" fmla="*/ 22 w 22"/>
                      <a:gd name="T15" fmla="*/ 25 h 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" h="25">
                        <a:moveTo>
                          <a:pt x="0" y="15"/>
                        </a:moveTo>
                        <a:cubicBezTo>
                          <a:pt x="0" y="15"/>
                          <a:pt x="2" y="25"/>
                          <a:pt x="12" y="22"/>
                        </a:cubicBezTo>
                        <a:cubicBezTo>
                          <a:pt x="22" y="19"/>
                          <a:pt x="18" y="18"/>
                          <a:pt x="15" y="9"/>
                        </a:cubicBezTo>
                        <a:cubicBezTo>
                          <a:pt x="12" y="0"/>
                          <a:pt x="0" y="4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5098"/>
                    </a:schemeClr>
                  </a:solidFill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20512" name="Picture 3" descr="D:\Picture\Shapes and Artwork\Hardware illustrations\PC with flat panel.pn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8158" y="2906710"/>
                    <a:ext cx="942961" cy="9475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20507" name="Picture 24" descr="C:\DOKUME~1\tl\LOKALE~1\Temp\Rar$DR40.656\Icon GIFs\LG Document Review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868" y="3857628"/>
                <a:ext cx="428628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28" name="Straight Arrow Connector 127"/>
            <p:cNvCxnSpPr/>
            <p:nvPr/>
          </p:nvCxnSpPr>
          <p:spPr>
            <a:xfrm rot="5400000">
              <a:off x="3117835" y="3995742"/>
              <a:ext cx="990607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9" name="Picture 8" descr="D:\Picture\Shapes and Artwork\Bullets\GEL Circle MS gre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3414713"/>
            <a:ext cx="3571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9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35838E-7 L 0.27761 -6.35838E-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50289E-6 L 0.0033 -0.13757 L 0.16719 -0.13549 " pathEditMode="relative" ptsTypes="AAA">
                                      <p:cBhvr>
                                        <p:cTn id="1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71676E-6 L 8.33333E-7 0.17017 L 8.33333E-7 -2.71676E-6 Z " pathEditMode="relative" ptsTypes="AAA">
                                      <p:cBhvr>
                                        <p:cTn id="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35838E-7 L 0.05417 6.35838E-7 L 0.05417 0.10682 L 0.15573 0.10914 L 0.05417 0.10682 L 0.05417 -0.00231 L -1.38889E-6 6.35838E-7 Z " pathEditMode="relative" ptsTypes="AAAAAAA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72254E-6 L 0.05087 0.0023 L 0.05243 0.32092 L 0.15243 0.31884 L 0.05087 0.32092 L 0.05243 -0.00209 L -1.94444E-6 -5.72254E-6 Z " pathEditMode="relative" ptsTypes="AAAAAAA">
                                      <p:cBhvr>
                                        <p:cTn id="24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35838E-7 L 0.05087 -0.00231 L 0.05087 0.51746 L 0.15087 0.51515 L 0.05087 0.51307 L 0.05087 0.00648 L -1.94444E-6 6.35838E-7 Z " pathEditMode="relative" ptsTypes="AAAAAAA">
                                      <p:cBhvr>
                                        <p:cTn id="26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3E93F-E959-478A-8E46-536D8F48642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Kofax - Correction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Sample Screen: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"/>
          <a:stretch>
            <a:fillRect/>
          </a:stretch>
        </p:blipFill>
        <p:spPr bwMode="auto">
          <a:xfrm>
            <a:off x="217488" y="2438400"/>
            <a:ext cx="4278312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3"/>
          <a:stretch>
            <a:fillRect/>
          </a:stretch>
        </p:blipFill>
        <p:spPr bwMode="auto">
          <a:xfrm>
            <a:off x="4648200" y="2514600"/>
            <a:ext cx="41910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895BA-89F6-4970-BD56-9BF7FF49383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Kofax</a:t>
            </a:r>
            <a:r>
              <a:rPr lang="en-US" dirty="0" smtClean="0"/>
              <a:t> – Completion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Sample Screen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09575" y="3048000"/>
            <a:ext cx="1571625" cy="1000125"/>
          </a:xfrm>
          <a:prstGeom prst="wedgeRectCallout">
            <a:avLst>
              <a:gd name="adj1" fmla="val 62546"/>
              <a:gd name="adj2" fmla="val 863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ENTRY PANEL IN TABULAR FORMAT TO CATEGORISED FIELD</a:t>
            </a:r>
          </a:p>
        </p:txBody>
      </p:sp>
      <p:pic>
        <p:nvPicPr>
          <p:cNvPr id="327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1"/>
          <a:stretch>
            <a:fillRect/>
          </a:stretch>
        </p:blipFill>
        <p:spPr bwMode="auto">
          <a:xfrm>
            <a:off x="2133600" y="2286000"/>
            <a:ext cx="5410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54150-1137-49A5-A777-AD6A201560C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8"/>
          <a:stretch>
            <a:fillRect/>
          </a:stretch>
        </p:blipFill>
        <p:spPr bwMode="auto">
          <a:xfrm>
            <a:off x="1447800" y="1219200"/>
            <a:ext cx="67040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Kofax</a:t>
            </a:r>
            <a:r>
              <a:rPr lang="en-US" dirty="0" smtClean="0"/>
              <a:t> – Completion</a:t>
            </a:r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4572000"/>
            <a:ext cx="8077200" cy="1009650"/>
            <a:chOff x="0" y="3062286"/>
            <a:chExt cx="8077200" cy="1009656"/>
          </a:xfrm>
        </p:grpSpPr>
        <p:sp>
          <p:nvSpPr>
            <p:cNvPr id="8" name="Rounded Rectangle 7"/>
            <p:cNvSpPr/>
            <p:nvPr/>
          </p:nvSpPr>
          <p:spPr>
            <a:xfrm>
              <a:off x="1500188" y="3214687"/>
              <a:ext cx="6577012" cy="304802"/>
            </a:xfrm>
            <a:prstGeom prst="roundRect">
              <a:avLst/>
            </a:prstGeom>
            <a:solidFill>
              <a:srgbClr val="FFFF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0" y="3062286"/>
              <a:ext cx="1357313" cy="1009656"/>
            </a:xfrm>
            <a:prstGeom prst="wedgeRectCallout">
              <a:avLst>
                <a:gd name="adj1" fmla="val 66823"/>
                <a:gd name="adj2" fmla="val -2440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/>
                <a:t>LOCATION ID CHECKING , DATA LOOKUP TO DATABASE </a:t>
              </a:r>
            </a:p>
          </p:txBody>
        </p: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2B096-68ED-497B-B23B-DD01A817CEC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Kofax</a:t>
            </a:r>
            <a:r>
              <a:rPr lang="en-US" dirty="0" smtClean="0"/>
              <a:t> – Completion</a:t>
            </a:r>
            <a:endParaRPr lang="en-US" dirty="0"/>
          </a:p>
        </p:txBody>
      </p:sp>
      <p:pic>
        <p:nvPicPr>
          <p:cNvPr id="34819" name="Picture 2" descr="G:\capture\comp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" b="58943"/>
          <a:stretch>
            <a:fillRect/>
          </a:stretch>
        </p:blipFill>
        <p:spPr bwMode="auto">
          <a:xfrm>
            <a:off x="838200" y="1447800"/>
            <a:ext cx="6186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800600" y="1828800"/>
            <a:ext cx="2438400" cy="304800"/>
          </a:xfrm>
          <a:prstGeom prst="round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821" name="Picture 2" descr="G:\capture\comp_um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 b="21112"/>
          <a:stretch>
            <a:fillRect/>
          </a:stretch>
        </p:blipFill>
        <p:spPr bwMode="auto">
          <a:xfrm>
            <a:off x="838200" y="3276600"/>
            <a:ext cx="6172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343400" y="5943600"/>
            <a:ext cx="2286000" cy="381000"/>
          </a:xfrm>
          <a:prstGeom prst="round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6948488" y="5334000"/>
            <a:ext cx="1738312" cy="1009650"/>
          </a:xfrm>
          <a:prstGeom prst="wedgeRectCallout">
            <a:avLst>
              <a:gd name="adj1" fmla="val -75296"/>
              <a:gd name="adj2" fmla="val 33491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VERIFICATION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CHILD AGE W/ BIOLOGICAL MOTHER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010400" y="1600200"/>
            <a:ext cx="1828800" cy="1009650"/>
          </a:xfrm>
          <a:prstGeom prst="wedgeRectCallout">
            <a:avLst>
              <a:gd name="adj1" fmla="val -64065"/>
              <a:gd name="adj2" fmla="val -7861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VERIFICATION 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CHILD NATIONALITY VS BIOLOGICAL FATHER &amp;/ MOTHER</a:t>
            </a:r>
          </a:p>
        </p:txBody>
      </p:sp>
      <p:sp>
        <p:nvSpPr>
          <p:cNvPr id="34825" name="TextBox 11"/>
          <p:cNvSpPr txBox="1">
            <a:spLocks noChangeArrowheads="1"/>
          </p:cNvSpPr>
          <p:nvPr/>
        </p:nvSpPr>
        <p:spPr bwMode="auto">
          <a:xfrm>
            <a:off x="6934200" y="1143000"/>
            <a:ext cx="169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/>
              <a:t>Business Rules</a:t>
            </a:r>
          </a:p>
        </p:txBody>
      </p:sp>
      <p:sp>
        <p:nvSpPr>
          <p:cNvPr id="34826" name="TextBox 12"/>
          <p:cNvSpPr txBox="1">
            <a:spLocks noChangeArrowheads="1"/>
          </p:cNvSpPr>
          <p:nvPr/>
        </p:nvSpPr>
        <p:spPr bwMode="auto">
          <a:xfrm>
            <a:off x="6948488" y="5029200"/>
            <a:ext cx="169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/>
              <a:t>Business Rules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243888" cy="563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Population of Indonesia based on the Census, May 2010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(preliminary figures, Released Aug 2010)</a:t>
            </a:r>
            <a:endParaRPr lang="id-ID" sz="2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878346"/>
              </p:ext>
            </p:extLst>
          </p:nvPr>
        </p:nvGraphicFramePr>
        <p:xfrm>
          <a:off x="895350" y="2529754"/>
          <a:ext cx="7429500" cy="3133562"/>
        </p:xfrm>
        <a:graphic>
          <a:graphicData uri="http://schemas.openxmlformats.org/drawingml/2006/table">
            <a:tbl>
              <a:tblPr/>
              <a:tblGrid>
                <a:gridCol w="2476500"/>
                <a:gridCol w="2476500"/>
                <a:gridCol w="2476500"/>
              </a:tblGrid>
              <a:tr h="1044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Male</a:t>
                      </a:r>
                    </a:p>
                    <a:p>
                      <a:pPr algn="ctr" fontAlgn="ctr"/>
                      <a:r>
                        <a:rPr lang="en-US" sz="32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(000)</a:t>
                      </a:r>
                      <a:endParaRPr lang="id-ID" sz="3200" b="0" i="0" u="none" strike="noStrike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Female</a:t>
                      </a:r>
                    </a:p>
                    <a:p>
                      <a:pPr algn="ctr"/>
                      <a:r>
                        <a:rPr lang="en-US" sz="3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(000)</a:t>
                      </a:r>
                      <a:endParaRPr lang="id-ID" sz="3200" b="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Male + Female</a:t>
                      </a:r>
                    </a:p>
                    <a:p>
                      <a:pPr algn="ctr" fontAlgn="ctr"/>
                      <a:r>
                        <a:rPr lang="en-US" sz="2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(000)</a:t>
                      </a:r>
                      <a:endParaRPr lang="id-ID" sz="2800" b="0" i="0" u="none" strike="noStrike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8884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3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r>
                        <a:rPr lang="id-ID" sz="3600" b="0" i="0" u="none" strike="noStrike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119</a:t>
                      </a:r>
                      <a:r>
                        <a:rPr lang="en-US" sz="3600" b="0" i="0" u="none" strike="noStrike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,</a:t>
                      </a:r>
                      <a:r>
                        <a:rPr lang="id-ID" sz="3600" b="0" i="0" u="none" strike="noStrike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3600" b="0" i="0" u="none" strike="noStrike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08</a:t>
                      </a:r>
                      <a:r>
                        <a:rPr lang="id-ID" sz="3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3600" b="0" i="0" u="none" strike="noStrik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id-ID" sz="3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3600" b="0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r>
                        <a:rPr lang="id-ID" sz="3600" b="0" i="0" u="none" strike="noStrike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118</a:t>
                      </a:r>
                      <a:r>
                        <a:rPr lang="en-US" sz="3600" b="0" i="0" u="none" strike="noStrike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,</a:t>
                      </a:r>
                      <a:r>
                        <a:rPr lang="id-ID" sz="3600" b="0" i="0" u="none" strike="noStrike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sz="3600" b="0" i="0" u="none" strike="noStrike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48</a:t>
                      </a:r>
                      <a:r>
                        <a:rPr lang="id-ID" sz="3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b="0" i="0" u="none" strike="noStrik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id-ID" sz="3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3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</a:t>
                      </a:r>
                      <a:r>
                        <a:rPr lang="id-ID" sz="3600" b="0" i="0" u="none" strike="noStrike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237</a:t>
                      </a:r>
                      <a:r>
                        <a:rPr lang="en-US" sz="3600" b="0" i="0" u="none" strike="noStrike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,</a:t>
                      </a:r>
                      <a:r>
                        <a:rPr lang="id-ID" sz="3600" b="0" i="0" u="none" strike="noStrike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3600" b="0" i="0" u="none" strike="noStrike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56</a:t>
                      </a:r>
                      <a:r>
                        <a:rPr lang="id-ID" sz="3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b="0" i="0" u="none" strike="noStrik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id-ID" sz="3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624D4-2F33-4041-9BEE-863C30D54E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3200401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Arial" charset="0"/>
                <a:cs typeface="Arial" charset="0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D4411-0422-4DF6-A00C-9218F3D30F77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Population census in Indonesia is held every ten year.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Indonesia has the fourth largest population and the largest archipelago.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History of data processing for population census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1971 -  OMR Technology, mainframe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1980 – data entry, mainframe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1990 – data entry, mainframe, distributed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2000 – OCR technology, PC clusters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2010 – ICR and mobile technology, PC clusters.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3EC5DD1-9C56-44D1-B6FC-7644CEF39D82}" type="slidenum">
              <a:rPr lang="en-US" smtClean="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33 Provincial Statistics Offices.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AB78-A12D-49B6-9548-7CB505C392C7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242261" y="1981200"/>
            <a:ext cx="8618709" cy="4495800"/>
            <a:chOff x="242261" y="1981200"/>
            <a:chExt cx="8618709" cy="4495800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/>
            <a:srcRect l="6250" t="4167" r="9375" b="20833"/>
            <a:stretch>
              <a:fillRect/>
            </a:stretch>
          </p:blipFill>
          <p:spPr bwMode="auto">
            <a:xfrm>
              <a:off x="3200400" y="1981200"/>
              <a:ext cx="2057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261" y="3081338"/>
              <a:ext cx="8618709" cy="339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Oval 6"/>
            <p:cNvSpPr/>
            <p:nvPr/>
          </p:nvSpPr>
          <p:spPr>
            <a:xfrm>
              <a:off x="458618" y="3483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06822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52542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9682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54020" y="461554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058820" y="4876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01620" y="5029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80592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232992" y="5486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9820" y="5486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59564" y="560614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049420" y="5638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049420" y="5845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430420" y="571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6382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4482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564020" y="616131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97322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65902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040020" y="4876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68620" y="4191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640220" y="4114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9220" y="4191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87822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83020" y="5029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802020" y="5181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478420" y="496388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249820" y="4267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535820" y="4876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24042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28742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906420" y="4267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693164" y="478971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01144" y="2286000"/>
              <a:ext cx="990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VPN</a:t>
              </a:r>
              <a:endParaRPr lang="en-US" sz="2000" b="1" dirty="0"/>
            </a:p>
          </p:txBody>
        </p:sp>
        <p:cxnSp>
          <p:nvCxnSpPr>
            <p:cNvPr id="46" name="Straight Connector 45"/>
            <p:cNvCxnSpPr>
              <a:stCxn id="7" idx="7"/>
            </p:cNvCxnSpPr>
            <p:nvPr/>
          </p:nvCxnSpPr>
          <p:spPr>
            <a:xfrm rot="5400000" flipH="1" flipV="1">
              <a:off x="1589477" y="1666223"/>
              <a:ext cx="838746" cy="2840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8" idx="6"/>
            </p:cNvCxnSpPr>
            <p:nvPr/>
          </p:nvCxnSpPr>
          <p:spPr>
            <a:xfrm flipV="1">
              <a:off x="1220620" y="2743200"/>
              <a:ext cx="2284580" cy="1143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7" idx="0"/>
            </p:cNvCxnSpPr>
            <p:nvPr/>
          </p:nvCxnSpPr>
          <p:spPr>
            <a:xfrm rot="16200000" flipV="1">
              <a:off x="3696410" y="3542590"/>
              <a:ext cx="1143000" cy="1538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5" idx="1"/>
            </p:cNvCxnSpPr>
            <p:nvPr/>
          </p:nvCxnSpPr>
          <p:spPr>
            <a:xfrm rot="16200000" flipV="1">
              <a:off x="5677610" y="2018590"/>
              <a:ext cx="2232118" cy="35289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6" idx="2"/>
            </p:cNvCxnSpPr>
            <p:nvPr/>
          </p:nvCxnSpPr>
          <p:spPr>
            <a:xfrm rot="10800000">
              <a:off x="5029200" y="2743200"/>
              <a:ext cx="221122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4" idx="2"/>
            </p:cNvCxnSpPr>
            <p:nvPr/>
          </p:nvCxnSpPr>
          <p:spPr>
            <a:xfrm rot="10800000">
              <a:off x="5029200" y="2819400"/>
              <a:ext cx="1220620" cy="152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3" idx="2"/>
            </p:cNvCxnSpPr>
            <p:nvPr/>
          </p:nvCxnSpPr>
          <p:spPr>
            <a:xfrm rot="10800000">
              <a:off x="4876800" y="2819400"/>
              <a:ext cx="1601620" cy="22206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1" idx="0"/>
            </p:cNvCxnSpPr>
            <p:nvPr/>
          </p:nvCxnSpPr>
          <p:spPr>
            <a:xfrm rot="5400000" flipH="1" flipV="1">
              <a:off x="1845838" y="2879982"/>
              <a:ext cx="1719944" cy="17511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2" idx="6"/>
            </p:cNvCxnSpPr>
            <p:nvPr/>
          </p:nvCxnSpPr>
          <p:spPr>
            <a:xfrm flipV="1">
              <a:off x="2211220" y="2971800"/>
              <a:ext cx="159878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0" idx="0"/>
            </p:cNvCxnSpPr>
            <p:nvPr/>
          </p:nvCxnSpPr>
          <p:spPr>
            <a:xfrm rot="5400000" flipH="1" flipV="1">
              <a:off x="2439110" y="4115510"/>
              <a:ext cx="2667000" cy="5319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1" idx="0"/>
            </p:cNvCxnSpPr>
            <p:nvPr/>
          </p:nvCxnSpPr>
          <p:spPr>
            <a:xfrm rot="5400000" flipH="1" flipV="1">
              <a:off x="2705810" y="4382210"/>
              <a:ext cx="2819400" cy="1509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7" idx="7"/>
            </p:cNvCxnSpPr>
            <p:nvPr/>
          </p:nvCxnSpPr>
          <p:spPr>
            <a:xfrm rot="5400000" flipH="1" flipV="1">
              <a:off x="1997693" y="3663753"/>
              <a:ext cx="2656660" cy="12727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14" idx="0"/>
            </p:cNvCxnSpPr>
            <p:nvPr/>
          </p:nvCxnSpPr>
          <p:spPr>
            <a:xfrm rot="5400000" flipH="1" flipV="1">
              <a:off x="1878496" y="3326296"/>
              <a:ext cx="2209800" cy="16532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6" idx="2"/>
            </p:cNvCxnSpPr>
            <p:nvPr/>
          </p:nvCxnSpPr>
          <p:spPr>
            <a:xfrm rot="10800000" flipH="1">
              <a:off x="2439820" y="3048000"/>
              <a:ext cx="1370180" cy="2514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1" idx="2"/>
            </p:cNvCxnSpPr>
            <p:nvPr/>
          </p:nvCxnSpPr>
          <p:spPr>
            <a:xfrm rot="10800000">
              <a:off x="4343400" y="2971800"/>
              <a:ext cx="83962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2" idx="2"/>
            </p:cNvCxnSpPr>
            <p:nvPr/>
          </p:nvCxnSpPr>
          <p:spPr>
            <a:xfrm rot="10800000">
              <a:off x="4343400" y="3048000"/>
              <a:ext cx="458620" cy="2209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29" idx="2"/>
            </p:cNvCxnSpPr>
            <p:nvPr/>
          </p:nvCxnSpPr>
          <p:spPr>
            <a:xfrm rot="10800000">
              <a:off x="4800600" y="2895600"/>
              <a:ext cx="458620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23" idx="4"/>
            </p:cNvCxnSpPr>
            <p:nvPr/>
          </p:nvCxnSpPr>
          <p:spPr>
            <a:xfrm rot="5400000" flipH="1">
              <a:off x="3511353" y="4184847"/>
              <a:ext cx="3265714" cy="9920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22" idx="0"/>
            </p:cNvCxnSpPr>
            <p:nvPr/>
          </p:nvCxnSpPr>
          <p:spPr>
            <a:xfrm rot="16200000" flipV="1">
              <a:off x="2896310" y="4418890"/>
              <a:ext cx="2819400" cy="2300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10" idx="2"/>
            </p:cNvCxnSpPr>
            <p:nvPr/>
          </p:nvCxnSpPr>
          <p:spPr>
            <a:xfrm rot="10800000" flipH="1">
              <a:off x="1296820" y="2819400"/>
              <a:ext cx="2284580" cy="1752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3" idx="2"/>
            </p:cNvCxnSpPr>
            <p:nvPr/>
          </p:nvCxnSpPr>
          <p:spPr>
            <a:xfrm rot="10800000" flipH="1">
              <a:off x="1601620" y="2895600"/>
              <a:ext cx="2055980" cy="2209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9" idx="4"/>
            </p:cNvCxnSpPr>
            <p:nvPr/>
          </p:nvCxnSpPr>
          <p:spPr>
            <a:xfrm rot="5400000" flipH="1" flipV="1">
              <a:off x="2030896" y="4142724"/>
              <a:ext cx="2950028" cy="7605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8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FD79E-E023-47E5-AF93-8AF194E4E23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7" name="Rounded Rectangle 156"/>
          <p:cNvSpPr/>
          <p:nvPr/>
        </p:nvSpPr>
        <p:spPr bwMode="auto">
          <a:xfrm>
            <a:off x="642938" y="1219200"/>
            <a:ext cx="7858125" cy="4924425"/>
          </a:xfrm>
          <a:prstGeom prst="roundRect">
            <a:avLst>
              <a:gd name="adj" fmla="val 516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76" name="Rounded Rectangle 275"/>
          <p:cNvSpPr/>
          <p:nvPr/>
        </p:nvSpPr>
        <p:spPr bwMode="auto">
          <a:xfrm>
            <a:off x="3014658" y="1428736"/>
            <a:ext cx="914400" cy="83819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Calibri" pitchFamily="34" charset="0"/>
              </a:rPr>
              <a:t>Flow of Documents in the Fields</a:t>
            </a:r>
            <a:endParaRPr lang="en-US" sz="3200" dirty="0">
              <a:latin typeface="Calibri" pitchFamily="34" charset="0"/>
            </a:endParaRPr>
          </a:p>
        </p:txBody>
      </p:sp>
      <p:cxnSp>
        <p:nvCxnSpPr>
          <p:cNvPr id="5127" name="Straight Arrow Connector 7"/>
          <p:cNvCxnSpPr>
            <a:cxnSpLocks noChangeShapeType="1"/>
            <a:endCxn id="90" idx="1"/>
          </p:cNvCxnSpPr>
          <p:nvPr/>
        </p:nvCxnSpPr>
        <p:spPr bwMode="auto">
          <a:xfrm flipV="1">
            <a:off x="1290638" y="1695450"/>
            <a:ext cx="1138237" cy="9525"/>
          </a:xfrm>
          <a:prstGeom prst="straightConnector1">
            <a:avLst/>
          </a:prstGeom>
          <a:noFill/>
          <a:ln w="19050" algn="ctr">
            <a:solidFill>
              <a:srgbClr val="003300"/>
            </a:solidFill>
            <a:round/>
            <a:headEnd/>
            <a:tailEnd type="arrow" w="med" len="med"/>
          </a:ln>
        </p:spPr>
      </p:cxn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6558002" y="1426477"/>
            <a:ext cx="172877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9063" indent="-119063" algn="ctr">
              <a:defRPr/>
            </a:pP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FielDS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842963" y="1981200"/>
            <a:ext cx="7286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900" b="1">
                <a:latin typeface="Calibri" pitchFamily="34" charset="0"/>
              </a:rPr>
              <a:t>ENUMERATOR</a:t>
            </a:r>
          </a:p>
        </p:txBody>
      </p:sp>
      <p:sp>
        <p:nvSpPr>
          <p:cNvPr id="5130" name="Text Box 5"/>
          <p:cNvSpPr txBox="1">
            <a:spLocks noChangeArrowheads="1"/>
          </p:cNvSpPr>
          <p:nvPr/>
        </p:nvSpPr>
        <p:spPr bwMode="auto">
          <a:xfrm>
            <a:off x="2357438" y="2005013"/>
            <a:ext cx="6096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KORTIM</a:t>
            </a:r>
          </a:p>
        </p:txBody>
      </p:sp>
      <p:cxnSp>
        <p:nvCxnSpPr>
          <p:cNvPr id="5131" name="Straight Arrow Connector 215"/>
          <p:cNvCxnSpPr>
            <a:cxnSpLocks noChangeShapeType="1"/>
            <a:stCxn id="5130" idx="2"/>
            <a:endCxn id="5129" idx="2"/>
          </p:cNvCxnSpPr>
          <p:nvPr/>
        </p:nvCxnSpPr>
        <p:spPr bwMode="auto">
          <a:xfrm rot="5400000" flipH="1">
            <a:off x="1922463" y="1403350"/>
            <a:ext cx="23812" cy="1455738"/>
          </a:xfrm>
          <a:prstGeom prst="curvedConnector3">
            <a:avLst>
              <a:gd name="adj1" fmla="val -976213"/>
            </a:avLst>
          </a:prstGeom>
          <a:noFill/>
          <a:ln w="19050" algn="ctr">
            <a:solidFill>
              <a:srgbClr val="003300"/>
            </a:solidFill>
            <a:round/>
            <a:headEnd/>
            <a:tailEnd type="arrow" w="med" len="med"/>
          </a:ln>
        </p:spPr>
      </p:cxnSp>
      <p:grpSp>
        <p:nvGrpSpPr>
          <p:cNvPr id="5132" name="Group 216"/>
          <p:cNvGrpSpPr>
            <a:grpSpLocks/>
          </p:cNvGrpSpPr>
          <p:nvPr/>
        </p:nvGrpSpPr>
        <p:grpSpPr bwMode="auto">
          <a:xfrm>
            <a:off x="1857375" y="2041525"/>
            <a:ext cx="228600" cy="315913"/>
            <a:chOff x="1066800" y="1752600"/>
            <a:chExt cx="228600" cy="316086"/>
          </a:xfrm>
        </p:grpSpPr>
        <p:pic>
          <p:nvPicPr>
            <p:cNvPr id="5216" name="Picture 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752600"/>
              <a:ext cx="9648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17" name="Text Box 5"/>
            <p:cNvSpPr txBox="1">
              <a:spLocks noChangeArrowheads="1"/>
            </p:cNvSpPr>
            <p:nvPr/>
          </p:nvSpPr>
          <p:spPr bwMode="auto">
            <a:xfrm>
              <a:off x="1066800" y="1945575"/>
              <a:ext cx="2286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19063" indent="-1190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800" b="1">
                  <a:latin typeface="Calibri" pitchFamily="34" charset="0"/>
                </a:rPr>
                <a:t>BPS</a:t>
              </a:r>
              <a:endParaRPr lang="en-US" sz="900" b="1">
                <a:latin typeface="Calibri" pitchFamily="34" charset="0"/>
              </a:endParaRPr>
            </a:p>
          </p:txBody>
        </p:sp>
      </p:grpSp>
      <p:sp>
        <p:nvSpPr>
          <p:cNvPr id="118" name="Rounded Rectangle 117"/>
          <p:cNvSpPr/>
          <p:nvPr/>
        </p:nvSpPr>
        <p:spPr bwMode="auto">
          <a:xfrm rot="16200000">
            <a:off x="5662623" y="2195502"/>
            <a:ext cx="1890723" cy="3071835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136" name="Text Box 5"/>
          <p:cNvSpPr txBox="1">
            <a:spLocks noChangeArrowheads="1"/>
          </p:cNvSpPr>
          <p:nvPr/>
        </p:nvSpPr>
        <p:spPr bwMode="auto">
          <a:xfrm>
            <a:off x="6000750" y="2819400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1">
                <a:latin typeface="Calibri" pitchFamily="34" charset="0"/>
              </a:rPr>
              <a:t>DISTRIC</a:t>
            </a:r>
          </a:p>
        </p:txBody>
      </p:sp>
      <p:grpSp>
        <p:nvGrpSpPr>
          <p:cNvPr id="5137" name="Group 210"/>
          <p:cNvGrpSpPr>
            <a:grpSpLocks/>
          </p:cNvGrpSpPr>
          <p:nvPr/>
        </p:nvGrpSpPr>
        <p:grpSpPr bwMode="auto">
          <a:xfrm>
            <a:off x="1285875" y="1371600"/>
            <a:ext cx="1143000" cy="315913"/>
            <a:chOff x="666728" y="1752600"/>
            <a:chExt cx="1143008" cy="316086"/>
          </a:xfrm>
        </p:grpSpPr>
        <p:pic>
          <p:nvPicPr>
            <p:cNvPr id="5214" name="Picture 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752600"/>
              <a:ext cx="9648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15" name="Text Box 5"/>
            <p:cNvSpPr txBox="1">
              <a:spLocks noChangeArrowheads="1"/>
            </p:cNvSpPr>
            <p:nvPr/>
          </p:nvSpPr>
          <p:spPr bwMode="auto">
            <a:xfrm>
              <a:off x="666728" y="1945575"/>
              <a:ext cx="11430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19063" indent="-1190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800" b="1">
                  <a:latin typeface="Calibri" pitchFamily="34" charset="0"/>
                </a:rPr>
                <a:t>SP2010 L, KBC, RT, ART</a:t>
              </a:r>
              <a:endParaRPr lang="en-US" sz="900" b="1">
                <a:latin typeface="Calibri" pitchFamily="34" charset="0"/>
              </a:endParaRPr>
            </a:p>
          </p:txBody>
        </p:sp>
      </p:grpSp>
      <p:sp>
        <p:nvSpPr>
          <p:cNvPr id="5138" name="Text Box 5"/>
          <p:cNvSpPr txBox="1">
            <a:spLocks noChangeArrowheads="1"/>
          </p:cNvSpPr>
          <p:nvPr/>
        </p:nvSpPr>
        <p:spPr bwMode="auto">
          <a:xfrm>
            <a:off x="3143250" y="2071688"/>
            <a:ext cx="6096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Doc Pool</a:t>
            </a: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4943484" y="1428736"/>
            <a:ext cx="914400" cy="83819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142" name="Text Box 5"/>
          <p:cNvSpPr txBox="1">
            <a:spLocks noChangeArrowheads="1"/>
          </p:cNvSpPr>
          <p:nvPr/>
        </p:nvSpPr>
        <p:spPr bwMode="auto">
          <a:xfrm>
            <a:off x="5072063" y="2071688"/>
            <a:ext cx="6096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Doc Pool</a:t>
            </a:r>
          </a:p>
        </p:txBody>
      </p:sp>
      <p:cxnSp>
        <p:nvCxnSpPr>
          <p:cNvPr id="5143" name="Straight Arrow Connector 141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3929063" y="1847850"/>
            <a:ext cx="1014412" cy="1588"/>
          </a:xfrm>
          <a:prstGeom prst="straightConnector1">
            <a:avLst/>
          </a:prstGeom>
          <a:noFill/>
          <a:ln w="19050" algn="ctr">
            <a:solidFill>
              <a:srgbClr val="003300"/>
            </a:solidFill>
            <a:round/>
            <a:headEnd/>
            <a:tailEnd type="arrow" w="med" len="med"/>
          </a:ln>
        </p:spPr>
      </p:cxnSp>
      <p:pic>
        <p:nvPicPr>
          <p:cNvPr id="51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00188"/>
            <a:ext cx="2905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Rectangle 148"/>
          <p:cNvSpPr>
            <a:spLocks noChangeArrowheads="1"/>
          </p:cNvSpPr>
          <p:nvPr/>
        </p:nvSpPr>
        <p:spPr bwMode="auto">
          <a:xfrm>
            <a:off x="4000500" y="1876425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19063" indent="-119063" algn="ctr"/>
            <a:r>
              <a:rPr lang="en-US" sz="800" b="1">
                <a:latin typeface="Calibri" pitchFamily="34" charset="0"/>
              </a:rPr>
              <a:t>SP2010 L, </a:t>
            </a:r>
          </a:p>
          <a:p>
            <a:pPr marL="119063" indent="-119063" algn="ctr"/>
            <a:r>
              <a:rPr lang="en-US" sz="800" b="1">
                <a:latin typeface="Calibri" pitchFamily="34" charset="0"/>
              </a:rPr>
              <a:t>KBC, RT, ART</a:t>
            </a:r>
            <a:endParaRPr lang="en-US" sz="900" b="1">
              <a:latin typeface="Calibri" pitchFamily="34" charset="0"/>
            </a:endParaRPr>
          </a:p>
        </p:txBody>
      </p:sp>
      <p:cxnSp>
        <p:nvCxnSpPr>
          <p:cNvPr id="5146" name="Straight Arrow Connector 215"/>
          <p:cNvCxnSpPr>
            <a:cxnSpLocks noChangeShapeType="1"/>
          </p:cNvCxnSpPr>
          <p:nvPr/>
        </p:nvCxnSpPr>
        <p:spPr bwMode="auto">
          <a:xfrm rot="5400000">
            <a:off x="4321175" y="1320801"/>
            <a:ext cx="1587" cy="1928812"/>
          </a:xfrm>
          <a:prstGeom prst="curvedConnector3">
            <a:avLst>
              <a:gd name="adj1" fmla="val 23392639"/>
            </a:avLst>
          </a:prstGeom>
          <a:noFill/>
          <a:ln w="19050" algn="ctr">
            <a:solidFill>
              <a:srgbClr val="003300"/>
            </a:solidFill>
            <a:round/>
            <a:headEnd/>
            <a:tailEnd type="arrow" w="med" len="med"/>
          </a:ln>
        </p:spPr>
      </p:cxnSp>
      <p:grpSp>
        <p:nvGrpSpPr>
          <p:cNvPr id="5147" name="Group 216"/>
          <p:cNvGrpSpPr>
            <a:grpSpLocks/>
          </p:cNvGrpSpPr>
          <p:nvPr/>
        </p:nvGrpSpPr>
        <p:grpSpPr bwMode="auto">
          <a:xfrm>
            <a:off x="4286250" y="2286000"/>
            <a:ext cx="228600" cy="315913"/>
            <a:chOff x="1066800" y="1752600"/>
            <a:chExt cx="228600" cy="316086"/>
          </a:xfrm>
        </p:grpSpPr>
        <p:pic>
          <p:nvPicPr>
            <p:cNvPr id="5212" name="Picture 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752600"/>
              <a:ext cx="9648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13" name="Text Box 5"/>
            <p:cNvSpPr txBox="1">
              <a:spLocks noChangeArrowheads="1"/>
            </p:cNvSpPr>
            <p:nvPr/>
          </p:nvSpPr>
          <p:spPr bwMode="auto">
            <a:xfrm>
              <a:off x="1066800" y="1945575"/>
              <a:ext cx="2286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19063" indent="-1190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800" b="1">
                  <a:latin typeface="Calibri" pitchFamily="34" charset="0"/>
                </a:rPr>
                <a:t>BPS </a:t>
              </a:r>
              <a:endParaRPr lang="en-US" sz="900" b="1">
                <a:latin typeface="Calibri" pitchFamily="34" charset="0"/>
              </a:endParaRPr>
            </a:p>
          </p:txBody>
        </p:sp>
      </p:grpSp>
      <p:sp>
        <p:nvSpPr>
          <p:cNvPr id="5148" name="Text Box 5"/>
          <p:cNvSpPr txBox="1">
            <a:spLocks noChangeArrowheads="1"/>
          </p:cNvSpPr>
          <p:nvPr/>
        </p:nvSpPr>
        <p:spPr bwMode="auto">
          <a:xfrm>
            <a:off x="5143500" y="1428750"/>
            <a:ext cx="428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1">
                <a:latin typeface="Calibri" pitchFamily="34" charset="0"/>
              </a:rPr>
              <a:t>KEC</a:t>
            </a:r>
          </a:p>
        </p:txBody>
      </p:sp>
      <p:sp>
        <p:nvSpPr>
          <p:cNvPr id="5149" name="Text Box 5"/>
          <p:cNvSpPr txBox="1">
            <a:spLocks noChangeArrowheads="1"/>
          </p:cNvSpPr>
          <p:nvPr/>
        </p:nvSpPr>
        <p:spPr bwMode="auto">
          <a:xfrm>
            <a:off x="3214688" y="1428750"/>
            <a:ext cx="428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1">
                <a:latin typeface="Calibri" pitchFamily="34" charset="0"/>
              </a:rPr>
              <a:t>DESA</a:t>
            </a:r>
          </a:p>
        </p:txBody>
      </p:sp>
      <p:cxnSp>
        <p:nvCxnSpPr>
          <p:cNvPr id="5150" name="Straight Arrow Connector 215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5857875" y="1847850"/>
            <a:ext cx="750888" cy="938213"/>
          </a:xfrm>
          <a:prstGeom prst="curvedConnector2">
            <a:avLst/>
          </a:prstGeom>
          <a:noFill/>
          <a:ln w="19050" algn="ctr">
            <a:solidFill>
              <a:srgbClr val="003300"/>
            </a:solidFill>
            <a:round/>
            <a:headEnd/>
            <a:tailEnd type="arrow" w="med" len="med"/>
          </a:ln>
        </p:spPr>
      </p:cxnSp>
      <p:sp>
        <p:nvSpPr>
          <p:cNvPr id="5151" name="Text Box 5"/>
          <p:cNvSpPr txBox="1">
            <a:spLocks noChangeArrowheads="1"/>
          </p:cNvSpPr>
          <p:nvPr/>
        </p:nvSpPr>
        <p:spPr bwMode="auto">
          <a:xfrm>
            <a:off x="5214938" y="3605213"/>
            <a:ext cx="6096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Drop Off</a:t>
            </a:r>
          </a:p>
        </p:txBody>
      </p:sp>
      <p:sp>
        <p:nvSpPr>
          <p:cNvPr id="5152" name="Text Box 5"/>
          <p:cNvSpPr txBox="1">
            <a:spLocks noChangeArrowheads="1"/>
          </p:cNvSpPr>
          <p:nvPr/>
        </p:nvSpPr>
        <p:spPr bwMode="auto">
          <a:xfrm>
            <a:off x="6000750" y="3614738"/>
            <a:ext cx="10382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Receiving &amp; Handling</a:t>
            </a:r>
          </a:p>
        </p:txBody>
      </p:sp>
      <p:sp>
        <p:nvSpPr>
          <p:cNvPr id="5153" name="Text Box 5"/>
          <p:cNvSpPr txBox="1">
            <a:spLocks noChangeArrowheads="1"/>
          </p:cNvSpPr>
          <p:nvPr/>
        </p:nvSpPr>
        <p:spPr bwMode="auto">
          <a:xfrm>
            <a:off x="7177088" y="3605213"/>
            <a:ext cx="6096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Queuing</a:t>
            </a:r>
          </a:p>
        </p:txBody>
      </p:sp>
      <p:sp>
        <p:nvSpPr>
          <p:cNvPr id="5154" name="Text Box 5"/>
          <p:cNvSpPr txBox="1">
            <a:spLocks noChangeArrowheads="1"/>
          </p:cNvSpPr>
          <p:nvPr/>
        </p:nvSpPr>
        <p:spPr bwMode="auto">
          <a:xfrm>
            <a:off x="6715125" y="4329113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Unpack &amp;</a:t>
            </a:r>
          </a:p>
          <a:p>
            <a:pPr algn="ctr" eaLnBrk="1" hangingPunct="1"/>
            <a:r>
              <a:rPr lang="en-US" sz="900" b="1">
                <a:latin typeface="Calibri" pitchFamily="34" charset="0"/>
              </a:rPr>
              <a:t>Checking</a:t>
            </a:r>
          </a:p>
        </p:txBody>
      </p:sp>
      <p:sp>
        <p:nvSpPr>
          <p:cNvPr id="5155" name="Text Box 5"/>
          <p:cNvSpPr txBox="1">
            <a:spLocks noChangeArrowheads="1"/>
          </p:cNvSpPr>
          <p:nvPr/>
        </p:nvSpPr>
        <p:spPr bwMode="auto">
          <a:xfrm flipH="1">
            <a:off x="6034088" y="4391025"/>
            <a:ext cx="6096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Repack</a:t>
            </a:r>
          </a:p>
        </p:txBody>
      </p:sp>
      <p:sp>
        <p:nvSpPr>
          <p:cNvPr id="5156" name="Text Box 5"/>
          <p:cNvSpPr txBox="1">
            <a:spLocks noChangeArrowheads="1"/>
          </p:cNvSpPr>
          <p:nvPr/>
        </p:nvSpPr>
        <p:spPr bwMode="auto">
          <a:xfrm>
            <a:off x="5286375" y="4391025"/>
            <a:ext cx="6096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Expedition</a:t>
            </a:r>
          </a:p>
        </p:txBody>
      </p:sp>
      <p:sp>
        <p:nvSpPr>
          <p:cNvPr id="5157" name="Text Box 5"/>
          <p:cNvSpPr txBox="1">
            <a:spLocks noChangeArrowheads="1"/>
          </p:cNvSpPr>
          <p:nvPr/>
        </p:nvSpPr>
        <p:spPr bwMode="auto">
          <a:xfrm flipH="1">
            <a:off x="7358063" y="4395788"/>
            <a:ext cx="8239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Entry SP2010-L</a:t>
            </a:r>
          </a:p>
        </p:txBody>
      </p:sp>
      <p:cxnSp>
        <p:nvCxnSpPr>
          <p:cNvPr id="5158" name="Straight Arrow Connector 182"/>
          <p:cNvCxnSpPr>
            <a:cxnSpLocks noChangeShapeType="1"/>
          </p:cNvCxnSpPr>
          <p:nvPr/>
        </p:nvCxnSpPr>
        <p:spPr bwMode="auto">
          <a:xfrm>
            <a:off x="5786438" y="3319463"/>
            <a:ext cx="285750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159" name="Straight Arrow Connector 184"/>
          <p:cNvCxnSpPr>
            <a:cxnSpLocks noChangeShapeType="1"/>
          </p:cNvCxnSpPr>
          <p:nvPr/>
        </p:nvCxnSpPr>
        <p:spPr bwMode="auto">
          <a:xfrm>
            <a:off x="6929438" y="3319463"/>
            <a:ext cx="285750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160" name="Straight Arrow Connector 192"/>
          <p:cNvCxnSpPr>
            <a:cxnSpLocks noChangeShapeType="1"/>
          </p:cNvCxnSpPr>
          <p:nvPr/>
        </p:nvCxnSpPr>
        <p:spPr bwMode="auto">
          <a:xfrm rot="10800000" flipV="1">
            <a:off x="5786438" y="4175125"/>
            <a:ext cx="285750" cy="158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161" name="Straight Arrow Connector 197"/>
          <p:cNvCxnSpPr>
            <a:cxnSpLocks noChangeShapeType="1"/>
            <a:stCxn id="5153" idx="2"/>
          </p:cNvCxnSpPr>
          <p:nvPr/>
        </p:nvCxnSpPr>
        <p:spPr bwMode="auto">
          <a:xfrm rot="5400000">
            <a:off x="7255669" y="3736181"/>
            <a:ext cx="219075" cy="233363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162" name="Straight Arrow Connector 204"/>
          <p:cNvCxnSpPr>
            <a:cxnSpLocks noChangeShapeType="1"/>
          </p:cNvCxnSpPr>
          <p:nvPr/>
        </p:nvCxnSpPr>
        <p:spPr bwMode="auto">
          <a:xfrm>
            <a:off x="7215188" y="4105275"/>
            <a:ext cx="285750" cy="158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163" name="Straight Arrow Connector 205"/>
          <p:cNvCxnSpPr>
            <a:cxnSpLocks noChangeShapeType="1"/>
          </p:cNvCxnSpPr>
          <p:nvPr/>
        </p:nvCxnSpPr>
        <p:spPr bwMode="auto">
          <a:xfrm rot="10800000" flipV="1">
            <a:off x="6500813" y="4176713"/>
            <a:ext cx="285750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11" name="Rounded Rectangle 210"/>
          <p:cNvSpPr/>
          <p:nvPr/>
        </p:nvSpPr>
        <p:spPr bwMode="auto">
          <a:xfrm rot="16200000">
            <a:off x="1914498" y="3338523"/>
            <a:ext cx="1962162" cy="3219449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167" name="Text Box 5"/>
          <p:cNvSpPr txBox="1">
            <a:spLocks noChangeArrowheads="1"/>
          </p:cNvSpPr>
          <p:nvPr/>
        </p:nvSpPr>
        <p:spPr bwMode="auto">
          <a:xfrm>
            <a:off x="2214563" y="4000500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1">
                <a:latin typeface="Calibri" pitchFamily="34" charset="0"/>
              </a:rPr>
              <a:t>PROVINCE</a:t>
            </a:r>
          </a:p>
        </p:txBody>
      </p:sp>
      <p:sp>
        <p:nvSpPr>
          <p:cNvPr id="5168" name="Text Box 5"/>
          <p:cNvSpPr txBox="1">
            <a:spLocks noChangeArrowheads="1"/>
          </p:cNvSpPr>
          <p:nvPr/>
        </p:nvSpPr>
        <p:spPr bwMode="auto">
          <a:xfrm>
            <a:off x="1500188" y="4786313"/>
            <a:ext cx="6096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Drop Off</a:t>
            </a:r>
          </a:p>
        </p:txBody>
      </p:sp>
      <p:sp>
        <p:nvSpPr>
          <p:cNvPr id="5169" name="Text Box 5"/>
          <p:cNvSpPr txBox="1">
            <a:spLocks noChangeArrowheads="1"/>
          </p:cNvSpPr>
          <p:nvPr/>
        </p:nvSpPr>
        <p:spPr bwMode="auto">
          <a:xfrm>
            <a:off x="2286000" y="4795838"/>
            <a:ext cx="10382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Receiving &amp; Handling</a:t>
            </a:r>
          </a:p>
        </p:txBody>
      </p:sp>
      <p:sp>
        <p:nvSpPr>
          <p:cNvPr id="5170" name="Text Box 5"/>
          <p:cNvSpPr txBox="1">
            <a:spLocks noChangeArrowheads="1"/>
          </p:cNvSpPr>
          <p:nvPr/>
        </p:nvSpPr>
        <p:spPr bwMode="auto">
          <a:xfrm>
            <a:off x="3357563" y="4786313"/>
            <a:ext cx="6096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Queuing</a:t>
            </a:r>
          </a:p>
        </p:txBody>
      </p:sp>
      <p:sp>
        <p:nvSpPr>
          <p:cNvPr id="5171" name="Text Box 5"/>
          <p:cNvSpPr txBox="1">
            <a:spLocks noChangeArrowheads="1"/>
          </p:cNvSpPr>
          <p:nvPr/>
        </p:nvSpPr>
        <p:spPr bwMode="auto">
          <a:xfrm>
            <a:off x="3786188" y="5505450"/>
            <a:ext cx="6096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Unpack </a:t>
            </a:r>
          </a:p>
        </p:txBody>
      </p:sp>
      <p:sp>
        <p:nvSpPr>
          <p:cNvPr id="5172" name="Text Box 5"/>
          <p:cNvSpPr txBox="1">
            <a:spLocks noChangeArrowheads="1"/>
          </p:cNvSpPr>
          <p:nvPr/>
        </p:nvSpPr>
        <p:spPr bwMode="auto">
          <a:xfrm flipH="1">
            <a:off x="2319338" y="5648325"/>
            <a:ext cx="6096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Repack</a:t>
            </a:r>
          </a:p>
        </p:txBody>
      </p:sp>
      <p:sp>
        <p:nvSpPr>
          <p:cNvPr id="5173" name="Text Box 5"/>
          <p:cNvSpPr txBox="1">
            <a:spLocks noChangeArrowheads="1"/>
          </p:cNvSpPr>
          <p:nvPr/>
        </p:nvSpPr>
        <p:spPr bwMode="auto">
          <a:xfrm>
            <a:off x="1462088" y="5572125"/>
            <a:ext cx="752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Expedition/</a:t>
            </a:r>
          </a:p>
          <a:p>
            <a:pPr algn="ctr" eaLnBrk="1" hangingPunct="1"/>
            <a:r>
              <a:rPr lang="en-US" sz="900" b="1">
                <a:latin typeface="Calibri" pitchFamily="34" charset="0"/>
              </a:rPr>
              <a:t>Next Queuing</a:t>
            </a:r>
          </a:p>
        </p:txBody>
      </p:sp>
      <p:cxnSp>
        <p:nvCxnSpPr>
          <p:cNvPr id="5174" name="Straight Arrow Connector 232"/>
          <p:cNvCxnSpPr>
            <a:cxnSpLocks noChangeShapeType="1"/>
          </p:cNvCxnSpPr>
          <p:nvPr/>
        </p:nvCxnSpPr>
        <p:spPr bwMode="auto">
          <a:xfrm>
            <a:off x="2071688" y="4500563"/>
            <a:ext cx="285750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175" name="Straight Arrow Connector 233"/>
          <p:cNvCxnSpPr>
            <a:cxnSpLocks noChangeShapeType="1"/>
          </p:cNvCxnSpPr>
          <p:nvPr/>
        </p:nvCxnSpPr>
        <p:spPr bwMode="auto">
          <a:xfrm>
            <a:off x="3109913" y="4500563"/>
            <a:ext cx="285750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176" name="Straight Arrow Connector 234"/>
          <p:cNvCxnSpPr>
            <a:cxnSpLocks noChangeShapeType="1"/>
          </p:cNvCxnSpPr>
          <p:nvPr/>
        </p:nvCxnSpPr>
        <p:spPr bwMode="auto">
          <a:xfrm rot="10800000" flipV="1">
            <a:off x="2071688" y="5356225"/>
            <a:ext cx="285750" cy="158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177" name="Straight Arrow Connector 235"/>
          <p:cNvCxnSpPr>
            <a:cxnSpLocks noChangeShapeType="1"/>
          </p:cNvCxnSpPr>
          <p:nvPr/>
        </p:nvCxnSpPr>
        <p:spPr bwMode="auto">
          <a:xfrm>
            <a:off x="3924300" y="4510088"/>
            <a:ext cx="166688" cy="490537"/>
          </a:xfrm>
          <a:prstGeom prst="curvedConnector2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178" name="Straight Arrow Connector 237"/>
          <p:cNvCxnSpPr>
            <a:cxnSpLocks noChangeShapeType="1"/>
          </p:cNvCxnSpPr>
          <p:nvPr/>
        </p:nvCxnSpPr>
        <p:spPr bwMode="auto">
          <a:xfrm rot="10800000" flipV="1">
            <a:off x="2786063" y="5357813"/>
            <a:ext cx="285750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179" name="Straight Arrow Connector 215"/>
          <p:cNvCxnSpPr>
            <a:cxnSpLocks noChangeShapeType="1"/>
            <a:stCxn id="0" idx="1"/>
            <a:endCxn id="0" idx="2"/>
          </p:cNvCxnSpPr>
          <p:nvPr/>
        </p:nvCxnSpPr>
        <p:spPr bwMode="auto">
          <a:xfrm rot="5400000">
            <a:off x="5421312" y="3760788"/>
            <a:ext cx="271463" cy="2103438"/>
          </a:xfrm>
          <a:prstGeom prst="curvedConnector4">
            <a:avLst>
              <a:gd name="adj1" fmla="val 105264"/>
              <a:gd name="adj2" fmla="val 66139"/>
            </a:avLst>
          </a:prstGeom>
          <a:noFill/>
          <a:ln w="19050" algn="ctr">
            <a:solidFill>
              <a:srgbClr val="003300"/>
            </a:solidFill>
            <a:round/>
            <a:headEnd/>
            <a:tailEnd type="arrow" w="med" len="med"/>
          </a:ln>
        </p:spPr>
      </p:cxnSp>
      <p:cxnSp>
        <p:nvCxnSpPr>
          <p:cNvPr id="5180" name="Straight Arrow Connector 252"/>
          <p:cNvCxnSpPr>
            <a:cxnSpLocks noChangeShapeType="1"/>
          </p:cNvCxnSpPr>
          <p:nvPr/>
        </p:nvCxnSpPr>
        <p:spPr bwMode="auto">
          <a:xfrm rot="10800000" flipV="1">
            <a:off x="3500438" y="5286375"/>
            <a:ext cx="357187" cy="158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5181" name="Text Box 5"/>
          <p:cNvSpPr txBox="1">
            <a:spLocks noChangeArrowheads="1"/>
          </p:cNvSpPr>
          <p:nvPr/>
        </p:nvSpPr>
        <p:spPr bwMode="auto">
          <a:xfrm flipH="1">
            <a:off x="2857500" y="5648325"/>
            <a:ext cx="8239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Entry Coding</a:t>
            </a:r>
          </a:p>
        </p:txBody>
      </p:sp>
      <p:cxnSp>
        <p:nvCxnSpPr>
          <p:cNvPr id="5182" name="Straight Arrow Connector 215"/>
          <p:cNvCxnSpPr>
            <a:cxnSpLocks noChangeShapeType="1"/>
            <a:endCxn id="0" idx="2"/>
          </p:cNvCxnSpPr>
          <p:nvPr/>
        </p:nvCxnSpPr>
        <p:spPr bwMode="auto">
          <a:xfrm rot="10800000">
            <a:off x="5400675" y="2266950"/>
            <a:ext cx="814388" cy="519113"/>
          </a:xfrm>
          <a:prstGeom prst="curvedConnector2">
            <a:avLst/>
          </a:prstGeom>
          <a:noFill/>
          <a:ln w="19050" algn="ctr">
            <a:solidFill>
              <a:srgbClr val="003300"/>
            </a:solidFill>
            <a:round/>
            <a:headEnd/>
            <a:tailEnd type="arrow" w="med" len="med"/>
          </a:ln>
        </p:spPr>
      </p:cxnSp>
      <p:grpSp>
        <p:nvGrpSpPr>
          <p:cNvPr id="5183" name="Group 216"/>
          <p:cNvGrpSpPr>
            <a:grpSpLocks/>
          </p:cNvGrpSpPr>
          <p:nvPr/>
        </p:nvGrpSpPr>
        <p:grpSpPr bwMode="auto">
          <a:xfrm>
            <a:off x="5629275" y="2327275"/>
            <a:ext cx="228600" cy="315913"/>
            <a:chOff x="1066800" y="1752600"/>
            <a:chExt cx="228600" cy="316086"/>
          </a:xfrm>
        </p:grpSpPr>
        <p:pic>
          <p:nvPicPr>
            <p:cNvPr id="5210" name="Picture 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752600"/>
              <a:ext cx="9648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11" name="Text Box 5"/>
            <p:cNvSpPr txBox="1">
              <a:spLocks noChangeArrowheads="1"/>
            </p:cNvSpPr>
            <p:nvPr/>
          </p:nvSpPr>
          <p:spPr bwMode="auto">
            <a:xfrm>
              <a:off x="1066800" y="1945575"/>
              <a:ext cx="2286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19063" indent="-1190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800" b="1">
                  <a:latin typeface="Calibri" pitchFamily="34" charset="0"/>
                </a:rPr>
                <a:t>BPS</a:t>
              </a:r>
              <a:endParaRPr lang="en-US" sz="900" b="1">
                <a:latin typeface="Calibri" pitchFamily="34" charset="0"/>
              </a:endParaRPr>
            </a:p>
          </p:txBody>
        </p:sp>
      </p:grpSp>
      <p:cxnSp>
        <p:nvCxnSpPr>
          <p:cNvPr id="5184" name="Straight Arrow Connector 215"/>
          <p:cNvCxnSpPr>
            <a:cxnSpLocks noChangeShapeType="1"/>
            <a:stCxn id="0" idx="3"/>
            <a:endCxn id="0" idx="0"/>
          </p:cNvCxnSpPr>
          <p:nvPr/>
        </p:nvCxnSpPr>
        <p:spPr bwMode="auto">
          <a:xfrm rot="5400000" flipH="1" flipV="1">
            <a:off x="3866357" y="2761456"/>
            <a:ext cx="234950" cy="2176463"/>
          </a:xfrm>
          <a:prstGeom prst="curvedConnector4">
            <a:avLst>
              <a:gd name="adj1" fmla="val 96968"/>
              <a:gd name="adj2" fmla="val 86106"/>
            </a:avLst>
          </a:prstGeom>
          <a:noFill/>
          <a:ln w="19050" algn="ctr">
            <a:solidFill>
              <a:srgbClr val="003300"/>
            </a:solidFill>
            <a:round/>
            <a:headEnd/>
            <a:tailEnd type="arrow" w="med" len="med"/>
          </a:ln>
        </p:spPr>
      </p:cxnSp>
      <p:grpSp>
        <p:nvGrpSpPr>
          <p:cNvPr id="5185" name="Group 216"/>
          <p:cNvGrpSpPr>
            <a:grpSpLocks/>
          </p:cNvGrpSpPr>
          <p:nvPr/>
        </p:nvGrpSpPr>
        <p:grpSpPr bwMode="auto">
          <a:xfrm>
            <a:off x="4000500" y="3429000"/>
            <a:ext cx="228600" cy="315913"/>
            <a:chOff x="1066800" y="1752600"/>
            <a:chExt cx="228600" cy="316086"/>
          </a:xfrm>
        </p:grpSpPr>
        <p:pic>
          <p:nvPicPr>
            <p:cNvPr id="5208" name="Picture 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752600"/>
              <a:ext cx="9648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09" name="Text Box 5"/>
            <p:cNvSpPr txBox="1">
              <a:spLocks noChangeArrowheads="1"/>
            </p:cNvSpPr>
            <p:nvPr/>
          </p:nvSpPr>
          <p:spPr bwMode="auto">
            <a:xfrm>
              <a:off x="1066800" y="1945575"/>
              <a:ext cx="2286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19063" indent="-1190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800" b="1">
                  <a:latin typeface="Calibri" pitchFamily="34" charset="0"/>
                </a:rPr>
                <a:t>BPS</a:t>
              </a:r>
              <a:endParaRPr lang="en-US" sz="900" b="1">
                <a:latin typeface="Calibri" pitchFamily="34" charset="0"/>
              </a:endParaRPr>
            </a:p>
          </p:txBody>
        </p:sp>
      </p:grpSp>
      <p:pic>
        <p:nvPicPr>
          <p:cNvPr id="114278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000125" y="1385888"/>
            <a:ext cx="214313" cy="6143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1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428875" y="1392238"/>
            <a:ext cx="571500" cy="608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Picture 9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2150" y="1643063"/>
            <a:ext cx="411163" cy="406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1643063"/>
            <a:ext cx="411163" cy="406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9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8525" y="3143250"/>
            <a:ext cx="411163" cy="406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38" y="3000375"/>
            <a:ext cx="536575" cy="55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88" y="4214813"/>
            <a:ext cx="536575" cy="55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193" name="Group 102"/>
          <p:cNvGrpSpPr>
            <a:grpSpLocks/>
          </p:cNvGrpSpPr>
          <p:nvPr/>
        </p:nvGrpSpPr>
        <p:grpSpPr bwMode="auto">
          <a:xfrm>
            <a:off x="6072188" y="3071813"/>
            <a:ext cx="857250" cy="601662"/>
            <a:chOff x="6072199" y="3071810"/>
            <a:chExt cx="857255" cy="601651"/>
          </a:xfrm>
        </p:grpSpPr>
        <p:pic>
          <p:nvPicPr>
            <p:cNvPr id="97" name="Picture 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6500827" y="3071810"/>
              <a:ext cx="428628" cy="6016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07" name="Picture 9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99" y="3101959"/>
              <a:ext cx="513581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808788" y="3841750"/>
            <a:ext cx="477837" cy="511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3857625"/>
            <a:ext cx="477837" cy="511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" name="Picture 1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3" y="3929063"/>
            <a:ext cx="411162" cy="406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Picture 1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5143500"/>
            <a:ext cx="411162" cy="406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198" name="Group 103"/>
          <p:cNvGrpSpPr>
            <a:grpSpLocks/>
          </p:cNvGrpSpPr>
          <p:nvPr/>
        </p:nvGrpSpPr>
        <p:grpSpPr bwMode="auto">
          <a:xfrm>
            <a:off x="2286000" y="4256088"/>
            <a:ext cx="857250" cy="601662"/>
            <a:chOff x="6072199" y="3071810"/>
            <a:chExt cx="857255" cy="601651"/>
          </a:xfrm>
        </p:grpSpPr>
        <p:pic>
          <p:nvPicPr>
            <p:cNvPr id="105" name="Picture 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6500827" y="3071810"/>
              <a:ext cx="428628" cy="6016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05" name="Picture 10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99" y="3101959"/>
              <a:ext cx="513581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5072063"/>
            <a:ext cx="477837" cy="511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4929188"/>
            <a:ext cx="477838" cy="511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0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000625"/>
            <a:ext cx="519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286250"/>
            <a:ext cx="411163" cy="406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38" y="3857625"/>
            <a:ext cx="493712" cy="4238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FE176-7096-4A28-B03F-839CE6356BF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24" name="Rounded Rectangle 323"/>
          <p:cNvSpPr/>
          <p:nvPr/>
        </p:nvSpPr>
        <p:spPr bwMode="auto">
          <a:xfrm>
            <a:off x="762000" y="2071688"/>
            <a:ext cx="7543800" cy="4071937"/>
          </a:xfrm>
          <a:prstGeom prst="roundRect">
            <a:avLst>
              <a:gd name="adj" fmla="val 318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57" name="Rounded Rectangle 156"/>
          <p:cNvSpPr/>
          <p:nvPr/>
        </p:nvSpPr>
        <p:spPr bwMode="auto">
          <a:xfrm>
            <a:off x="762000" y="1219200"/>
            <a:ext cx="7543800" cy="7096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Flow of Processing Documents</a:t>
            </a:r>
          </a:p>
        </p:txBody>
      </p: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6429388" y="1355039"/>
            <a:ext cx="172877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9063" indent="-119063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FIELDS</a:t>
            </a:r>
          </a:p>
        </p:txBody>
      </p:sp>
      <p:sp>
        <p:nvSpPr>
          <p:cNvPr id="118" name="Rounded Rectangle 117"/>
          <p:cNvSpPr/>
          <p:nvPr/>
        </p:nvSpPr>
        <p:spPr bwMode="auto">
          <a:xfrm rot="16200000">
            <a:off x="3948103" y="1338253"/>
            <a:ext cx="1066799" cy="28194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3857625" y="3170238"/>
            <a:ext cx="17811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1">
                <a:latin typeface="Calibri" pitchFamily="34" charset="0"/>
              </a:rPr>
              <a:t>DROP-OFF SERVICE</a:t>
            </a:r>
          </a:p>
        </p:txBody>
      </p:sp>
      <p:cxnSp>
        <p:nvCxnSpPr>
          <p:cNvPr id="7178" name="Straight Arrow Connector 149"/>
          <p:cNvCxnSpPr>
            <a:cxnSpLocks noChangeShapeType="1"/>
            <a:stCxn id="7248" idx="2"/>
            <a:endCxn id="0" idx="0"/>
          </p:cNvCxnSpPr>
          <p:nvPr/>
        </p:nvCxnSpPr>
        <p:spPr bwMode="auto">
          <a:xfrm rot="16200000" flipH="1">
            <a:off x="1786732" y="1462881"/>
            <a:ext cx="819150" cy="1751013"/>
          </a:xfrm>
          <a:prstGeom prst="curvedConnector2">
            <a:avLst/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129" name="Rounded Rectangle 128"/>
          <p:cNvSpPr/>
          <p:nvPr/>
        </p:nvSpPr>
        <p:spPr bwMode="auto">
          <a:xfrm>
            <a:off x="6215074" y="2214553"/>
            <a:ext cx="1857388" cy="10715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8" name="Text Box 5"/>
          <p:cNvSpPr txBox="1">
            <a:spLocks noChangeArrowheads="1"/>
          </p:cNvSpPr>
          <p:nvPr/>
        </p:nvSpPr>
        <p:spPr bwMode="auto">
          <a:xfrm>
            <a:off x="6376988" y="3052763"/>
            <a:ext cx="838200" cy="16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9063" indent="-119063" algn="ctr">
              <a:defRPr/>
            </a:pPr>
            <a:r>
              <a:rPr lang="en-US" sz="1050" b="1" dirty="0">
                <a:latin typeface="Calibri" pitchFamily="34" charset="0"/>
              </a:rPr>
              <a:t>STAGING</a:t>
            </a:r>
          </a:p>
        </p:txBody>
      </p:sp>
      <p:sp>
        <p:nvSpPr>
          <p:cNvPr id="263" name="Rounded Rectangle 262"/>
          <p:cNvSpPr/>
          <p:nvPr/>
        </p:nvSpPr>
        <p:spPr bwMode="auto">
          <a:xfrm rot="5400000">
            <a:off x="3940969" y="3490104"/>
            <a:ext cx="1300155" cy="1143009"/>
          </a:xfrm>
          <a:prstGeom prst="roundRect">
            <a:avLst>
              <a:gd name="adj" fmla="val 11593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65" name="Text Box 5"/>
          <p:cNvSpPr txBox="1">
            <a:spLocks noChangeArrowheads="1"/>
          </p:cNvSpPr>
          <p:nvPr/>
        </p:nvSpPr>
        <p:spPr bwMode="auto">
          <a:xfrm>
            <a:off x="6843713" y="5638800"/>
            <a:ext cx="657225" cy="16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9063" indent="-119063">
              <a:defRPr/>
            </a:pPr>
            <a:r>
              <a:rPr lang="en-US" sz="1050" b="1" dirty="0">
                <a:latin typeface="Calibri" pitchFamily="34" charset="0"/>
              </a:rPr>
              <a:t>DOC PREP</a:t>
            </a:r>
          </a:p>
        </p:txBody>
      </p:sp>
      <p:sp>
        <p:nvSpPr>
          <p:cNvPr id="266" name="Text Box 5"/>
          <p:cNvSpPr txBox="1">
            <a:spLocks noChangeArrowheads="1"/>
          </p:cNvSpPr>
          <p:nvPr/>
        </p:nvSpPr>
        <p:spPr bwMode="auto">
          <a:xfrm>
            <a:off x="4162425" y="4483100"/>
            <a:ext cx="809625" cy="16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9063" indent="-119063" algn="ctr">
              <a:defRPr/>
            </a:pPr>
            <a:r>
              <a:rPr lang="en-US" sz="1050" b="1" dirty="0">
                <a:latin typeface="Calibri" pitchFamily="34" charset="0"/>
              </a:rPr>
              <a:t>REPACKING</a:t>
            </a:r>
          </a:p>
        </p:txBody>
      </p:sp>
      <p:sp>
        <p:nvSpPr>
          <p:cNvPr id="280" name="Rounded Rectangle 279"/>
          <p:cNvSpPr/>
          <p:nvPr/>
        </p:nvSpPr>
        <p:spPr bwMode="auto">
          <a:xfrm>
            <a:off x="5429256" y="3411531"/>
            <a:ext cx="914400" cy="1285884"/>
          </a:xfrm>
          <a:prstGeom prst="roundRect">
            <a:avLst>
              <a:gd name="adj" fmla="val 11667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99" name="Rounded Rectangle 298"/>
          <p:cNvSpPr/>
          <p:nvPr/>
        </p:nvSpPr>
        <p:spPr bwMode="auto">
          <a:xfrm>
            <a:off x="1571604" y="3411531"/>
            <a:ext cx="2143140" cy="1300154"/>
          </a:xfrm>
          <a:prstGeom prst="roundRect">
            <a:avLst>
              <a:gd name="adj" fmla="val 14962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02" name="Text Box 5"/>
          <p:cNvSpPr txBox="1">
            <a:spLocks noChangeArrowheads="1"/>
          </p:cNvSpPr>
          <p:nvPr/>
        </p:nvSpPr>
        <p:spPr bwMode="auto">
          <a:xfrm>
            <a:off x="1774825" y="4535488"/>
            <a:ext cx="796925" cy="16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9063" indent="-119063">
              <a:defRPr/>
            </a:pPr>
            <a:r>
              <a:rPr lang="en-US" sz="1050" b="1" dirty="0">
                <a:latin typeface="Calibri" pitchFamily="34" charset="0"/>
              </a:rPr>
              <a:t>FUMIGATION</a:t>
            </a:r>
          </a:p>
        </p:txBody>
      </p:sp>
      <p:sp>
        <p:nvSpPr>
          <p:cNvPr id="7195" name="Text Box 5"/>
          <p:cNvSpPr txBox="1">
            <a:spLocks noChangeArrowheads="1"/>
          </p:cNvSpPr>
          <p:nvPr/>
        </p:nvSpPr>
        <p:spPr bwMode="auto">
          <a:xfrm>
            <a:off x="1700213" y="3481388"/>
            <a:ext cx="1943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DOCUMENT STORAGE</a:t>
            </a:r>
          </a:p>
        </p:txBody>
      </p:sp>
      <p:sp>
        <p:nvSpPr>
          <p:cNvPr id="325" name="Text Box 5"/>
          <p:cNvSpPr txBox="1">
            <a:spLocks noChangeArrowheads="1"/>
          </p:cNvSpPr>
          <p:nvPr/>
        </p:nvSpPr>
        <p:spPr bwMode="auto">
          <a:xfrm rot="16200000">
            <a:off x="278525" y="4177964"/>
            <a:ext cx="1684853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9063" indent="-119063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DPC</a:t>
            </a:r>
          </a:p>
        </p:txBody>
      </p:sp>
      <p:sp>
        <p:nvSpPr>
          <p:cNvPr id="326" name="Down Arrow 325"/>
          <p:cNvSpPr/>
          <p:nvPr/>
        </p:nvSpPr>
        <p:spPr bwMode="auto">
          <a:xfrm rot="16200000">
            <a:off x="5895975" y="2605088"/>
            <a:ext cx="304800" cy="381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28" name="Left Arrow 327"/>
          <p:cNvSpPr/>
          <p:nvPr/>
        </p:nvSpPr>
        <p:spPr bwMode="auto">
          <a:xfrm rot="16010435">
            <a:off x="7080250" y="3294063"/>
            <a:ext cx="304800" cy="304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30" name="Left Arrow 329"/>
          <p:cNvSpPr/>
          <p:nvPr/>
        </p:nvSpPr>
        <p:spPr bwMode="auto">
          <a:xfrm>
            <a:off x="3714750" y="3721100"/>
            <a:ext cx="304800" cy="304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cxnSp>
        <p:nvCxnSpPr>
          <p:cNvPr id="7200" name="Straight Arrow Connector 67"/>
          <p:cNvCxnSpPr>
            <a:cxnSpLocks noChangeShapeType="1"/>
          </p:cNvCxnSpPr>
          <p:nvPr/>
        </p:nvCxnSpPr>
        <p:spPr bwMode="auto">
          <a:xfrm>
            <a:off x="3857625" y="2643188"/>
            <a:ext cx="285750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7201" name="Straight Arrow Connector 68"/>
          <p:cNvCxnSpPr>
            <a:cxnSpLocks noChangeShapeType="1"/>
          </p:cNvCxnSpPr>
          <p:nvPr/>
        </p:nvCxnSpPr>
        <p:spPr bwMode="auto">
          <a:xfrm>
            <a:off x="4714875" y="2643188"/>
            <a:ext cx="285750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7202" name="Text Box 5"/>
          <p:cNvSpPr txBox="1">
            <a:spLocks noChangeArrowheads="1"/>
          </p:cNvSpPr>
          <p:nvPr/>
        </p:nvSpPr>
        <p:spPr bwMode="auto">
          <a:xfrm>
            <a:off x="3319463" y="2857500"/>
            <a:ext cx="6096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Drop Off</a:t>
            </a:r>
          </a:p>
        </p:txBody>
      </p:sp>
      <p:sp>
        <p:nvSpPr>
          <p:cNvPr id="7203" name="Text Box 5"/>
          <p:cNvSpPr txBox="1">
            <a:spLocks noChangeArrowheads="1"/>
          </p:cNvSpPr>
          <p:nvPr/>
        </p:nvSpPr>
        <p:spPr bwMode="auto">
          <a:xfrm>
            <a:off x="4000500" y="2867025"/>
            <a:ext cx="10382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Receiving &amp; Handling</a:t>
            </a:r>
          </a:p>
        </p:txBody>
      </p:sp>
      <p:sp>
        <p:nvSpPr>
          <p:cNvPr id="7204" name="Text Box 5"/>
          <p:cNvSpPr txBox="1">
            <a:spLocks noChangeArrowheads="1"/>
          </p:cNvSpPr>
          <p:nvPr/>
        </p:nvSpPr>
        <p:spPr bwMode="auto">
          <a:xfrm>
            <a:off x="5000625" y="2862263"/>
            <a:ext cx="8239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Registering</a:t>
            </a:r>
          </a:p>
        </p:txBody>
      </p:sp>
      <p:sp>
        <p:nvSpPr>
          <p:cNvPr id="87" name="Rounded Rectangle 86"/>
          <p:cNvSpPr/>
          <p:nvPr/>
        </p:nvSpPr>
        <p:spPr bwMode="auto">
          <a:xfrm>
            <a:off x="6572264" y="3643314"/>
            <a:ext cx="1500198" cy="2286016"/>
          </a:xfrm>
          <a:prstGeom prst="roundRect">
            <a:avLst>
              <a:gd name="adj" fmla="val 11588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cxnSp>
        <p:nvCxnSpPr>
          <p:cNvPr id="7208" name="Straight Arrow Connector 85"/>
          <p:cNvCxnSpPr>
            <a:cxnSpLocks noChangeShapeType="1"/>
          </p:cNvCxnSpPr>
          <p:nvPr/>
        </p:nvCxnSpPr>
        <p:spPr bwMode="auto">
          <a:xfrm rot="10800000" flipV="1">
            <a:off x="7286625" y="5072063"/>
            <a:ext cx="285750" cy="214312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7209" name="Text Box 5"/>
          <p:cNvSpPr txBox="1">
            <a:spLocks noChangeArrowheads="1"/>
          </p:cNvSpPr>
          <p:nvPr/>
        </p:nvSpPr>
        <p:spPr bwMode="auto">
          <a:xfrm>
            <a:off x="7429500" y="4929188"/>
            <a:ext cx="571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Sorting</a:t>
            </a:r>
          </a:p>
        </p:txBody>
      </p:sp>
      <p:cxnSp>
        <p:nvCxnSpPr>
          <p:cNvPr id="7210" name="Straight Arrow Connector 84"/>
          <p:cNvCxnSpPr>
            <a:cxnSpLocks noChangeShapeType="1"/>
          </p:cNvCxnSpPr>
          <p:nvPr/>
        </p:nvCxnSpPr>
        <p:spPr bwMode="auto">
          <a:xfrm rot="16200000" flipH="1">
            <a:off x="7358063" y="4357688"/>
            <a:ext cx="214312" cy="214312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pic>
        <p:nvPicPr>
          <p:cNvPr id="1140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429000"/>
            <a:ext cx="700088" cy="982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07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286000"/>
            <a:ext cx="536575" cy="55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214813" y="2286000"/>
            <a:ext cx="428625" cy="601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2428875"/>
            <a:ext cx="493713" cy="4238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2214563"/>
            <a:ext cx="642937" cy="781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2428875"/>
            <a:ext cx="642938" cy="781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63" y="2500313"/>
            <a:ext cx="642937" cy="781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786563" y="3714750"/>
            <a:ext cx="457200" cy="555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0737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00888" y="3841750"/>
            <a:ext cx="479425" cy="511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20" name="Text Box 5"/>
          <p:cNvSpPr txBox="1">
            <a:spLocks noChangeArrowheads="1"/>
          </p:cNvSpPr>
          <p:nvPr/>
        </p:nvSpPr>
        <p:spPr bwMode="auto">
          <a:xfrm>
            <a:off x="6705600" y="4208463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Unpack &amp;</a:t>
            </a:r>
          </a:p>
          <a:p>
            <a:pPr algn="ctr" eaLnBrk="1" hangingPunct="1"/>
            <a:r>
              <a:rPr lang="en-US" sz="900" b="1">
                <a:latin typeface="Calibri" pitchFamily="34" charset="0"/>
              </a:rPr>
              <a:t>Checking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38" y="4500563"/>
            <a:ext cx="428625" cy="4175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54488" y="3340100"/>
            <a:ext cx="631825" cy="882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1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376738" y="3819525"/>
            <a:ext cx="623887" cy="663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0739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8775" y="4857750"/>
            <a:ext cx="506413" cy="768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25" name="Text Box 5"/>
          <p:cNvSpPr txBox="1">
            <a:spLocks noChangeArrowheads="1"/>
          </p:cNvSpPr>
          <p:nvPr/>
        </p:nvSpPr>
        <p:spPr bwMode="auto">
          <a:xfrm>
            <a:off x="6637338" y="5643563"/>
            <a:ext cx="571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latin typeface="Calibri" pitchFamily="34" charset="0"/>
              </a:rPr>
              <a:t>Cutting</a:t>
            </a:r>
          </a:p>
        </p:txBody>
      </p:sp>
      <p:sp>
        <p:nvSpPr>
          <p:cNvPr id="267" name="Text Box 5"/>
          <p:cNvSpPr txBox="1">
            <a:spLocks noChangeArrowheads="1"/>
          </p:cNvSpPr>
          <p:nvPr/>
        </p:nvSpPr>
        <p:spPr bwMode="auto">
          <a:xfrm>
            <a:off x="5429250" y="4464050"/>
            <a:ext cx="809625" cy="16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9063" indent="-119063" algn="ctr">
              <a:defRPr/>
            </a:pPr>
            <a:r>
              <a:rPr lang="en-US" sz="1050" b="1" dirty="0">
                <a:latin typeface="Calibri" pitchFamily="34" charset="0"/>
              </a:rPr>
              <a:t> SCANNING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1750" y="3697288"/>
            <a:ext cx="941388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2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125913"/>
            <a:ext cx="4111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Left Arrow 82"/>
          <p:cNvSpPr/>
          <p:nvPr/>
        </p:nvSpPr>
        <p:spPr bwMode="auto">
          <a:xfrm>
            <a:off x="5143500" y="3697288"/>
            <a:ext cx="304800" cy="304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9" name="Left Arrow 88"/>
          <p:cNvSpPr/>
          <p:nvPr/>
        </p:nvSpPr>
        <p:spPr bwMode="auto">
          <a:xfrm>
            <a:off x="6286500" y="3714750"/>
            <a:ext cx="304800" cy="304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 rot="16200000">
            <a:off x="5003014" y="4498183"/>
            <a:ext cx="1066799" cy="17859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 rot="16200000">
            <a:off x="2481238" y="3948124"/>
            <a:ext cx="1071571" cy="28908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7237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929188"/>
            <a:ext cx="5143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8" name="Picture 9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929188"/>
            <a:ext cx="5143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9" name="Picture 9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072063"/>
            <a:ext cx="5143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7191375" y="5462588"/>
            <a:ext cx="809625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9063" indent="-119063" algn="ctr">
              <a:defRPr/>
            </a:pPr>
            <a:r>
              <a:rPr lang="en-US" sz="1050" b="1" dirty="0">
                <a:latin typeface="Calibri" pitchFamily="34" charset="0"/>
              </a:rPr>
              <a:t>DOCUMENT</a:t>
            </a:r>
          </a:p>
          <a:p>
            <a:pPr marL="119063" indent="-119063" algn="ctr">
              <a:defRPr/>
            </a:pPr>
            <a:r>
              <a:rPr lang="en-US" sz="1050" b="1" dirty="0">
                <a:latin typeface="Calibri" pitchFamily="34" charset="0"/>
              </a:rPr>
              <a:t>PREPARATION</a:t>
            </a:r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4643438" y="5643563"/>
            <a:ext cx="1785937" cy="16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9063" indent="-119063" algn="ctr">
              <a:defRPr/>
            </a:pPr>
            <a:r>
              <a:rPr lang="en-US" sz="1050" b="1" dirty="0">
                <a:latin typeface="Calibri" pitchFamily="34" charset="0"/>
              </a:rPr>
              <a:t>CORRECTION &amp; COMPLETION</a:t>
            </a:r>
          </a:p>
        </p:txBody>
      </p:sp>
      <p:pic>
        <p:nvPicPr>
          <p:cNvPr id="7242" name="Picture 9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929188"/>
            <a:ext cx="5143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3" name="Picture 9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5072063"/>
            <a:ext cx="5143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4" name="Picture 1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929188"/>
            <a:ext cx="5143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5" name="Picture 1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5072063"/>
            <a:ext cx="5143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6" name="Picture 1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929188"/>
            <a:ext cx="5143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2643188" y="5643563"/>
            <a:ext cx="952500" cy="16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9063" indent="-119063" algn="ctr">
              <a:defRPr/>
            </a:pPr>
            <a:r>
              <a:rPr lang="en-US" sz="1050" b="1" dirty="0">
                <a:latin typeface="Calibri" pitchFamily="34" charset="0"/>
              </a:rPr>
              <a:t>VALIDATION</a:t>
            </a:r>
          </a:p>
        </p:txBody>
      </p:sp>
      <p:pic>
        <p:nvPicPr>
          <p:cNvPr id="7248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71588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1936-2A8A-45AD-A721-5821D057CDF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Flow of Data in DPC</a:t>
            </a:r>
            <a:endParaRPr lang="en-US" sz="3600" dirty="0"/>
          </a:p>
        </p:txBody>
      </p:sp>
      <p:sp>
        <p:nvSpPr>
          <p:cNvPr id="71" name="Rounded Rectangle 70"/>
          <p:cNvSpPr/>
          <p:nvPr/>
        </p:nvSpPr>
        <p:spPr bwMode="auto">
          <a:xfrm>
            <a:off x="2362200" y="1295400"/>
            <a:ext cx="6357982" cy="4876800"/>
          </a:xfrm>
          <a:prstGeom prst="roundRect">
            <a:avLst>
              <a:gd name="adj" fmla="val 4405"/>
            </a:avLst>
          </a:prstGeom>
          <a:gradFill flip="none" rotWithShape="1">
            <a:gsLst>
              <a:gs pos="0">
                <a:srgbClr val="2190FF">
                  <a:tint val="66000"/>
                  <a:satMod val="160000"/>
                </a:srgbClr>
              </a:gs>
              <a:gs pos="50000">
                <a:srgbClr val="2190FF">
                  <a:tint val="44500"/>
                  <a:satMod val="160000"/>
                </a:srgbClr>
              </a:gs>
              <a:gs pos="100000">
                <a:srgbClr val="2190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361936" y="1295400"/>
            <a:ext cx="1905000" cy="4876800"/>
          </a:xfrm>
          <a:prstGeom prst="roundRect">
            <a:avLst>
              <a:gd name="adj" fmla="val 7215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4338662" y="1438276"/>
            <a:ext cx="209550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19063" indent="-119063" algn="ctr"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DPC</a:t>
            </a: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933440" y="1435283"/>
            <a:ext cx="8382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19063" indent="-119063" algn="ctr"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BPS</a:t>
            </a:r>
          </a:p>
        </p:txBody>
      </p:sp>
      <p:grpSp>
        <p:nvGrpSpPr>
          <p:cNvPr id="9227" name="Group 74"/>
          <p:cNvGrpSpPr>
            <a:grpSpLocks/>
          </p:cNvGrpSpPr>
          <p:nvPr/>
        </p:nvGrpSpPr>
        <p:grpSpPr bwMode="auto">
          <a:xfrm>
            <a:off x="1004888" y="2509838"/>
            <a:ext cx="620712" cy="1116012"/>
            <a:chOff x="1285852" y="3774315"/>
            <a:chExt cx="621389" cy="1116482"/>
          </a:xfrm>
        </p:grpSpPr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367" y="3774315"/>
              <a:ext cx="518089" cy="7146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285852" y="4428640"/>
              <a:ext cx="621389" cy="4621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BPS</a:t>
              </a:r>
            </a:p>
            <a:p>
              <a:pPr algn="ctr"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Server</a:t>
              </a:r>
            </a:p>
          </p:txBody>
        </p:sp>
      </p:grpSp>
      <p:sp>
        <p:nvSpPr>
          <p:cNvPr id="79" name="Rounded Rectangle 78"/>
          <p:cNvSpPr/>
          <p:nvPr/>
        </p:nvSpPr>
        <p:spPr bwMode="auto">
          <a:xfrm>
            <a:off x="2624150" y="1938342"/>
            <a:ext cx="4500594" cy="2571768"/>
          </a:xfrm>
          <a:prstGeom prst="roundRect">
            <a:avLst>
              <a:gd name="adj" fmla="val 10272"/>
            </a:avLst>
          </a:prstGeom>
          <a:solidFill>
            <a:srgbClr val="E5F5FF"/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231" name="Text Box 5"/>
          <p:cNvSpPr txBox="1">
            <a:spLocks noChangeArrowheads="1"/>
          </p:cNvSpPr>
          <p:nvPr/>
        </p:nvSpPr>
        <p:spPr bwMode="auto">
          <a:xfrm>
            <a:off x="3886200" y="1997075"/>
            <a:ext cx="3048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>
                <a:latin typeface="Calibri" pitchFamily="34" charset="0"/>
              </a:rPr>
              <a:t>INFORMATION TECHNOLOGY</a:t>
            </a:r>
          </a:p>
        </p:txBody>
      </p:sp>
      <p:sp>
        <p:nvSpPr>
          <p:cNvPr id="82" name="Can 81"/>
          <p:cNvSpPr/>
          <p:nvPr/>
        </p:nvSpPr>
        <p:spPr bwMode="auto">
          <a:xfrm>
            <a:off x="5291158" y="2547942"/>
            <a:ext cx="609600" cy="685800"/>
          </a:xfrm>
          <a:prstGeom prst="can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" name="Can 82"/>
          <p:cNvSpPr/>
          <p:nvPr/>
        </p:nvSpPr>
        <p:spPr bwMode="auto">
          <a:xfrm>
            <a:off x="6053174" y="2581284"/>
            <a:ext cx="609600" cy="685800"/>
          </a:xfrm>
          <a:prstGeom prst="can">
            <a:avLst/>
          </a:prstGeom>
          <a:solidFill>
            <a:srgbClr val="53A9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38" name="Text Box 5"/>
          <p:cNvSpPr txBox="1">
            <a:spLocks noChangeArrowheads="1"/>
          </p:cNvSpPr>
          <p:nvPr/>
        </p:nvSpPr>
        <p:spPr bwMode="auto">
          <a:xfrm>
            <a:off x="5291138" y="2784475"/>
            <a:ext cx="57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000" b="1">
                <a:latin typeface="Calibri" pitchFamily="34" charset="0"/>
              </a:rPr>
              <a:t>CAPTURE </a:t>
            </a:r>
          </a:p>
          <a:p>
            <a:pPr algn="ctr" eaLnBrk="1" hangingPunct="1"/>
            <a:r>
              <a:rPr lang="en-US" sz="1000" b="1">
                <a:latin typeface="Calibri" pitchFamily="34" charset="0"/>
              </a:rPr>
              <a:t>SYSTEM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9239" name="Text Box 5"/>
          <p:cNvSpPr txBox="1">
            <a:spLocks noChangeArrowheads="1"/>
          </p:cNvSpPr>
          <p:nvPr/>
        </p:nvSpPr>
        <p:spPr bwMode="auto">
          <a:xfrm>
            <a:off x="5984875" y="2830513"/>
            <a:ext cx="73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000" b="1">
                <a:latin typeface="Calibri" pitchFamily="34" charset="0"/>
              </a:rPr>
              <a:t>SUPPORT</a:t>
            </a:r>
          </a:p>
          <a:p>
            <a:pPr algn="ctr" eaLnBrk="1" hangingPunct="1"/>
            <a:r>
              <a:rPr lang="en-US" sz="1000" b="1">
                <a:latin typeface="Calibri" pitchFamily="34" charset="0"/>
              </a:rPr>
              <a:t>APPS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9240" name="Group 87"/>
          <p:cNvGrpSpPr>
            <a:grpSpLocks/>
          </p:cNvGrpSpPr>
          <p:nvPr/>
        </p:nvGrpSpPr>
        <p:grpSpPr bwMode="auto">
          <a:xfrm>
            <a:off x="4098925" y="2598738"/>
            <a:ext cx="609600" cy="685800"/>
            <a:chOff x="2071670" y="4643446"/>
            <a:chExt cx="609600" cy="685800"/>
          </a:xfrm>
        </p:grpSpPr>
        <p:sp>
          <p:nvSpPr>
            <p:cNvPr id="89" name="Can 88"/>
            <p:cNvSpPr/>
            <p:nvPr/>
          </p:nvSpPr>
          <p:spPr bwMode="auto">
            <a:xfrm>
              <a:off x="2071670" y="4643446"/>
              <a:ext cx="609600" cy="685800"/>
            </a:xfrm>
            <a:prstGeom prst="can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24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298" name="Text Box 5"/>
            <p:cNvSpPr txBox="1">
              <a:spLocks noChangeArrowheads="1"/>
            </p:cNvSpPr>
            <p:nvPr/>
          </p:nvSpPr>
          <p:spPr bwMode="auto">
            <a:xfrm>
              <a:off x="2071670" y="4929198"/>
              <a:ext cx="57150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000" b="1">
                  <a:latin typeface="Calibri" pitchFamily="34" charset="0"/>
                </a:rPr>
                <a:t>Staging</a:t>
              </a:r>
              <a:endParaRPr lang="en-US" sz="1000">
                <a:latin typeface="Calibri" pitchFamily="34" charset="0"/>
              </a:endParaRPr>
            </a:p>
          </p:txBody>
        </p:sp>
      </p:grpSp>
      <p:grpSp>
        <p:nvGrpSpPr>
          <p:cNvPr id="9241" name="Group 90"/>
          <p:cNvGrpSpPr>
            <a:grpSpLocks/>
          </p:cNvGrpSpPr>
          <p:nvPr/>
        </p:nvGrpSpPr>
        <p:grpSpPr bwMode="auto">
          <a:xfrm>
            <a:off x="3219450" y="2605088"/>
            <a:ext cx="609600" cy="685800"/>
            <a:chOff x="3714744" y="3714752"/>
            <a:chExt cx="609600" cy="685800"/>
          </a:xfrm>
        </p:grpSpPr>
        <p:sp>
          <p:nvSpPr>
            <p:cNvPr id="99" name="Can 98"/>
            <p:cNvSpPr/>
            <p:nvPr/>
          </p:nvSpPr>
          <p:spPr bwMode="auto">
            <a:xfrm>
              <a:off x="3714744" y="3714752"/>
              <a:ext cx="609600" cy="685800"/>
            </a:xfrm>
            <a:prstGeom prst="can">
              <a:avLst/>
            </a:prstGeom>
            <a:solidFill>
              <a:srgbClr val="7030A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24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294" name="Text Box 5"/>
            <p:cNvSpPr txBox="1">
              <a:spLocks noChangeArrowheads="1"/>
            </p:cNvSpPr>
            <p:nvPr/>
          </p:nvSpPr>
          <p:spPr bwMode="auto">
            <a:xfrm>
              <a:off x="3714744" y="3929066"/>
              <a:ext cx="5715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000" b="1">
                  <a:latin typeface="Calibri" pitchFamily="34" charset="0"/>
                </a:rPr>
                <a:t>Clean</a:t>
              </a:r>
            </a:p>
            <a:p>
              <a:pPr algn="ctr" eaLnBrk="1" hangingPunct="1"/>
              <a:r>
                <a:rPr lang="en-US" sz="1000" b="1">
                  <a:latin typeface="Calibri" pitchFamily="34" charset="0"/>
                </a:rPr>
                <a:t>Data</a:t>
              </a:r>
              <a:endParaRPr lang="en-US" sz="1000">
                <a:latin typeface="Calibri" pitchFamily="34" charset="0"/>
              </a:endParaRPr>
            </a:p>
          </p:txBody>
        </p:sp>
      </p:grpSp>
      <p:sp>
        <p:nvSpPr>
          <p:cNvPr id="101" name="Rounded Rectangle 100"/>
          <p:cNvSpPr/>
          <p:nvPr/>
        </p:nvSpPr>
        <p:spPr bwMode="auto">
          <a:xfrm>
            <a:off x="5005388" y="4713288"/>
            <a:ext cx="1000125" cy="1071562"/>
          </a:xfrm>
          <a:prstGeom prst="roundRect">
            <a:avLst>
              <a:gd name="adj" fmla="val 10272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243" name="TextBox 102"/>
          <p:cNvSpPr txBox="1">
            <a:spLocks noChangeArrowheads="1"/>
          </p:cNvSpPr>
          <p:nvPr/>
        </p:nvSpPr>
        <p:spPr bwMode="auto">
          <a:xfrm>
            <a:off x="2549525" y="2697163"/>
            <a:ext cx="1023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>
                <a:cs typeface="Arial" pitchFamily="34" charset="0"/>
              </a:rPr>
              <a:t>Data Tabulasi</a:t>
            </a:r>
          </a:p>
        </p:txBody>
      </p:sp>
      <p:sp>
        <p:nvSpPr>
          <p:cNvPr id="104" name="Rounded Rectangle 103"/>
          <p:cNvSpPr/>
          <p:nvPr/>
        </p:nvSpPr>
        <p:spPr bwMode="auto">
          <a:xfrm>
            <a:off x="6172200" y="4700588"/>
            <a:ext cx="1000125" cy="1071562"/>
          </a:xfrm>
          <a:prstGeom prst="roundRect">
            <a:avLst>
              <a:gd name="adj" fmla="val 10272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245" name="TextBox 104"/>
          <p:cNvSpPr txBox="1">
            <a:spLocks noChangeArrowheads="1"/>
          </p:cNvSpPr>
          <p:nvPr/>
        </p:nvSpPr>
        <p:spPr bwMode="auto">
          <a:xfrm>
            <a:off x="5005388" y="5248275"/>
            <a:ext cx="10001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000" b="1">
                <a:latin typeface="Verdana" pitchFamily="34" charset="0"/>
                <a:ea typeface="Verdana" pitchFamily="34" charset="0"/>
                <a:cs typeface="Verdana" pitchFamily="34" charset="0"/>
              </a:rPr>
              <a:t>Correction</a:t>
            </a:r>
          </a:p>
          <a:p>
            <a:pPr algn="ctr" eaLnBrk="1" hangingPunct="1"/>
            <a:r>
              <a:rPr lang="en-US" sz="1000" b="1">
                <a:latin typeface="Verdana" pitchFamily="34" charset="0"/>
                <a:ea typeface="Verdana" pitchFamily="34" charset="0"/>
                <a:cs typeface="Verdana" pitchFamily="34" charset="0"/>
              </a:rPr>
              <a:t>&amp; </a:t>
            </a:r>
          </a:p>
          <a:p>
            <a:pPr algn="ctr" eaLnBrk="1" hangingPunct="1"/>
            <a:r>
              <a:rPr lang="en-US" sz="1000" b="1">
                <a:latin typeface="Verdana" pitchFamily="34" charset="0"/>
                <a:ea typeface="Verdana" pitchFamily="34" charset="0"/>
                <a:cs typeface="Verdana" pitchFamily="34" charset="0"/>
              </a:rPr>
              <a:t>Completion</a:t>
            </a:r>
          </a:p>
        </p:txBody>
      </p:sp>
      <p:grpSp>
        <p:nvGrpSpPr>
          <p:cNvPr id="9246" name="Group 105"/>
          <p:cNvGrpSpPr>
            <a:grpSpLocks/>
          </p:cNvGrpSpPr>
          <p:nvPr/>
        </p:nvGrpSpPr>
        <p:grpSpPr bwMode="auto">
          <a:xfrm>
            <a:off x="5148263" y="4795838"/>
            <a:ext cx="595312" cy="423862"/>
            <a:chOff x="6619953" y="5381576"/>
            <a:chExt cx="595254" cy="424449"/>
          </a:xfrm>
        </p:grpSpPr>
        <p:pic>
          <p:nvPicPr>
            <p:cNvPr id="9289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953" y="5381576"/>
              <a:ext cx="380940" cy="35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90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267" y="5453014"/>
              <a:ext cx="380940" cy="35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" name="Rounded Rectangle 113"/>
          <p:cNvSpPr/>
          <p:nvPr/>
        </p:nvSpPr>
        <p:spPr bwMode="auto">
          <a:xfrm>
            <a:off x="3862398" y="4724424"/>
            <a:ext cx="1000132" cy="1071570"/>
          </a:xfrm>
          <a:prstGeom prst="roundRect">
            <a:avLst>
              <a:gd name="adj" fmla="val 10272"/>
            </a:avLst>
          </a:prstGeom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250" name="TextBox 114"/>
          <p:cNvSpPr txBox="1">
            <a:spLocks noChangeArrowheads="1"/>
          </p:cNvSpPr>
          <p:nvPr/>
        </p:nvSpPr>
        <p:spPr bwMode="auto">
          <a:xfrm>
            <a:off x="4076700" y="5438775"/>
            <a:ext cx="747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000" b="1">
                <a:latin typeface="Verdana" pitchFamily="34" charset="0"/>
                <a:ea typeface="Verdana" pitchFamily="34" charset="0"/>
                <a:cs typeface="Verdana" pitchFamily="34" charset="0"/>
              </a:rPr>
              <a:t>Validasi</a:t>
            </a:r>
          </a:p>
        </p:txBody>
      </p:sp>
      <p:grpSp>
        <p:nvGrpSpPr>
          <p:cNvPr id="9251" name="Group 115"/>
          <p:cNvGrpSpPr>
            <a:grpSpLocks/>
          </p:cNvGrpSpPr>
          <p:nvPr/>
        </p:nvGrpSpPr>
        <p:grpSpPr bwMode="auto">
          <a:xfrm>
            <a:off x="4076700" y="5010150"/>
            <a:ext cx="595313" cy="423863"/>
            <a:chOff x="6619953" y="5381576"/>
            <a:chExt cx="595254" cy="424449"/>
          </a:xfrm>
        </p:grpSpPr>
        <p:pic>
          <p:nvPicPr>
            <p:cNvPr id="9287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953" y="5381576"/>
              <a:ext cx="380940" cy="35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8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267" y="5453014"/>
              <a:ext cx="380940" cy="35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9" name="Shape 210"/>
          <p:cNvCxnSpPr>
            <a:stCxn id="9238" idx="1"/>
          </p:cNvCxnSpPr>
          <p:nvPr/>
        </p:nvCxnSpPr>
        <p:spPr>
          <a:xfrm rot="10800000" flipV="1">
            <a:off x="4708525" y="2938463"/>
            <a:ext cx="582613" cy="3175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>
            <a:off x="3790950" y="2938463"/>
            <a:ext cx="285750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5400000">
            <a:off x="3499644" y="4004469"/>
            <a:ext cx="1439862" cy="0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0" idx="1"/>
          </p:cNvCxnSpPr>
          <p:nvPr/>
        </p:nvCxnSpPr>
        <p:spPr>
          <a:xfrm rot="10800000">
            <a:off x="3524250" y="3290888"/>
            <a:ext cx="338138" cy="1970087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endCxn id="101" idx="0"/>
          </p:cNvCxnSpPr>
          <p:nvPr/>
        </p:nvCxnSpPr>
        <p:spPr>
          <a:xfrm rot="5400000">
            <a:off x="4762500" y="3968750"/>
            <a:ext cx="1487488" cy="1588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7" name="TextBox 123"/>
          <p:cNvSpPr txBox="1">
            <a:spLocks noChangeArrowheads="1"/>
          </p:cNvSpPr>
          <p:nvPr/>
        </p:nvSpPr>
        <p:spPr bwMode="auto">
          <a:xfrm>
            <a:off x="3195638" y="4570413"/>
            <a:ext cx="7921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>
                <a:cs typeface="Arial" pitchFamily="34" charset="0"/>
              </a:rPr>
              <a:t>Data Validasi</a:t>
            </a:r>
          </a:p>
        </p:txBody>
      </p:sp>
      <p:sp>
        <p:nvSpPr>
          <p:cNvPr id="9258" name="TextBox 124"/>
          <p:cNvSpPr txBox="1">
            <a:spLocks noChangeArrowheads="1"/>
          </p:cNvSpPr>
          <p:nvPr/>
        </p:nvSpPr>
        <p:spPr bwMode="auto">
          <a:xfrm>
            <a:off x="3790950" y="3581400"/>
            <a:ext cx="7921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>
                <a:cs typeface="Arial" pitchFamily="34" charset="0"/>
              </a:rPr>
              <a:t>Data Staging</a:t>
            </a:r>
          </a:p>
        </p:txBody>
      </p:sp>
      <p:cxnSp>
        <p:nvCxnSpPr>
          <p:cNvPr id="126" name="Elbow Connector 125"/>
          <p:cNvCxnSpPr/>
          <p:nvPr/>
        </p:nvCxnSpPr>
        <p:spPr>
          <a:xfrm rot="16200000" flipH="1">
            <a:off x="5434013" y="3438525"/>
            <a:ext cx="1428750" cy="100012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0" name="TextBox 126"/>
          <p:cNvSpPr txBox="1">
            <a:spLocks noChangeArrowheads="1"/>
          </p:cNvSpPr>
          <p:nvPr/>
        </p:nvSpPr>
        <p:spPr bwMode="auto">
          <a:xfrm>
            <a:off x="5862638" y="3938588"/>
            <a:ext cx="8572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>
                <a:cs typeface="Arial" pitchFamily="34" charset="0"/>
              </a:rPr>
              <a:t>Image + data</a:t>
            </a:r>
          </a:p>
        </p:txBody>
      </p:sp>
      <p:sp>
        <p:nvSpPr>
          <p:cNvPr id="128" name="Rounded Rectangle 127"/>
          <p:cNvSpPr/>
          <p:nvPr/>
        </p:nvSpPr>
        <p:spPr bwMode="auto">
          <a:xfrm rot="16200000">
            <a:off x="7436682" y="1935956"/>
            <a:ext cx="1066799" cy="1357324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9264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219325"/>
            <a:ext cx="533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5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433638"/>
            <a:ext cx="409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Text Box 5"/>
          <p:cNvSpPr txBox="1">
            <a:spLocks noChangeArrowheads="1"/>
          </p:cNvSpPr>
          <p:nvPr/>
        </p:nvSpPr>
        <p:spPr bwMode="auto">
          <a:xfrm>
            <a:off x="7434263" y="2724150"/>
            <a:ext cx="785812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9063" indent="-119063">
              <a:defRPr/>
            </a:pPr>
            <a:r>
              <a:rPr lang="en-US" sz="1050" b="1" dirty="0">
                <a:latin typeface="Calibri" pitchFamily="34" charset="0"/>
              </a:rPr>
              <a:t>RECEPTION</a:t>
            </a:r>
          </a:p>
          <a:p>
            <a:pPr marL="119063" indent="-119063">
              <a:defRPr/>
            </a:pPr>
            <a:r>
              <a:rPr lang="en-US" sz="1050" b="1" dirty="0">
                <a:latin typeface="Calibri" pitchFamily="34" charset="0"/>
              </a:rPr>
              <a:t> SERVICE</a:t>
            </a: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7291422" y="3295664"/>
            <a:ext cx="1357322" cy="10715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4" name="Text Box 5"/>
          <p:cNvSpPr txBox="1">
            <a:spLocks noChangeArrowheads="1"/>
          </p:cNvSpPr>
          <p:nvPr/>
        </p:nvSpPr>
        <p:spPr bwMode="auto">
          <a:xfrm>
            <a:off x="7505700" y="3367088"/>
            <a:ext cx="873125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9063" indent="-119063" algn="ctr">
              <a:defRPr/>
            </a:pPr>
            <a:r>
              <a:rPr lang="en-US" sz="1050" b="1" dirty="0">
                <a:latin typeface="Calibri" pitchFamily="34" charset="0"/>
              </a:rPr>
              <a:t>DOCUMENT  STORAGE</a:t>
            </a:r>
          </a:p>
        </p:txBody>
      </p:sp>
      <p:grpSp>
        <p:nvGrpSpPr>
          <p:cNvPr id="9271" name="Group 112"/>
          <p:cNvGrpSpPr>
            <a:grpSpLocks/>
          </p:cNvGrpSpPr>
          <p:nvPr/>
        </p:nvGrpSpPr>
        <p:grpSpPr bwMode="auto">
          <a:xfrm>
            <a:off x="7600950" y="3748088"/>
            <a:ext cx="709613" cy="498475"/>
            <a:chOff x="5657850" y="5105400"/>
            <a:chExt cx="1714500" cy="1276350"/>
          </a:xfrm>
        </p:grpSpPr>
        <p:pic>
          <p:nvPicPr>
            <p:cNvPr id="9283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5105400"/>
              <a:ext cx="8191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4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334000"/>
              <a:ext cx="8191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5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850" y="5410200"/>
              <a:ext cx="8191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6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850" y="5638800"/>
              <a:ext cx="8191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4" name="Elbow Connector 143"/>
          <p:cNvCxnSpPr/>
          <p:nvPr/>
        </p:nvCxnSpPr>
        <p:spPr>
          <a:xfrm rot="10800000">
            <a:off x="6648450" y="2940050"/>
            <a:ext cx="642938" cy="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hape 145"/>
          <p:cNvCxnSpPr>
            <a:stCxn id="0" idx="3"/>
          </p:cNvCxnSpPr>
          <p:nvPr/>
        </p:nvCxnSpPr>
        <p:spPr>
          <a:xfrm rot="16200000" flipH="1">
            <a:off x="6631781" y="2993232"/>
            <a:ext cx="385763" cy="933450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4" name="TextBox 146"/>
          <p:cNvSpPr txBox="1">
            <a:spLocks noChangeArrowheads="1"/>
          </p:cNvSpPr>
          <p:nvPr/>
        </p:nvSpPr>
        <p:spPr bwMode="auto">
          <a:xfrm>
            <a:off x="6719888" y="2724150"/>
            <a:ext cx="6429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>
                <a:cs typeface="Arial" pitchFamily="34" charset="0"/>
              </a:rPr>
              <a:t>Status box</a:t>
            </a:r>
          </a:p>
        </p:txBody>
      </p:sp>
      <p:sp>
        <p:nvSpPr>
          <p:cNvPr id="9275" name="TextBox 147"/>
          <p:cNvSpPr txBox="1">
            <a:spLocks noChangeArrowheads="1"/>
          </p:cNvSpPr>
          <p:nvPr/>
        </p:nvSpPr>
        <p:spPr bwMode="auto">
          <a:xfrm>
            <a:off x="6505575" y="3438525"/>
            <a:ext cx="642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>
                <a:cs typeface="Arial" pitchFamily="34" charset="0"/>
              </a:rPr>
              <a:t>Lokasi box</a:t>
            </a:r>
          </a:p>
        </p:txBody>
      </p:sp>
      <p:cxnSp>
        <p:nvCxnSpPr>
          <p:cNvPr id="149" name="Straight Arrow Connector 148"/>
          <p:cNvCxnSpPr/>
          <p:nvPr/>
        </p:nvCxnSpPr>
        <p:spPr>
          <a:xfrm rot="10800000" flipV="1">
            <a:off x="1687513" y="2960688"/>
            <a:ext cx="1554162" cy="4762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77" name="Group 149"/>
          <p:cNvGrpSpPr>
            <a:grpSpLocks/>
          </p:cNvGrpSpPr>
          <p:nvPr/>
        </p:nvGrpSpPr>
        <p:grpSpPr bwMode="auto">
          <a:xfrm>
            <a:off x="6351588" y="4772025"/>
            <a:ext cx="654050" cy="642938"/>
            <a:chOff x="5262442" y="5286388"/>
            <a:chExt cx="714037" cy="714380"/>
          </a:xfrm>
        </p:grpSpPr>
        <p:pic>
          <p:nvPicPr>
            <p:cNvPr id="9281" name="Picture 1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442" y="5286388"/>
              <a:ext cx="373519" cy="54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2" name="Picture 1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960" y="5459061"/>
              <a:ext cx="373519" cy="54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78" name="TextBox 152"/>
          <p:cNvSpPr txBox="1">
            <a:spLocks noChangeArrowheads="1"/>
          </p:cNvSpPr>
          <p:nvPr/>
        </p:nvSpPr>
        <p:spPr bwMode="auto">
          <a:xfrm>
            <a:off x="6243638" y="5438775"/>
            <a:ext cx="842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>
                <a:latin typeface="Verdana" pitchFamily="34" charset="0"/>
                <a:ea typeface="Verdana" pitchFamily="34" charset="0"/>
                <a:cs typeface="Verdana" pitchFamily="34" charset="0"/>
              </a:rPr>
              <a:t>Scanning</a:t>
            </a:r>
          </a:p>
        </p:txBody>
      </p:sp>
      <p:sp>
        <p:nvSpPr>
          <p:cNvPr id="9279" name="TextBox 153"/>
          <p:cNvSpPr txBox="1">
            <a:spLocks noChangeArrowheads="1"/>
          </p:cNvSpPr>
          <p:nvPr/>
        </p:nvSpPr>
        <p:spPr bwMode="auto">
          <a:xfrm>
            <a:off x="5076825" y="4224338"/>
            <a:ext cx="8572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>
                <a:cs typeface="Arial" pitchFamily="34" charset="0"/>
              </a:rPr>
              <a:t>Image + data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4668838" y="2724150"/>
            <a:ext cx="69373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RELEASE</a:t>
            </a:r>
            <a:endParaRPr lang="en-US" sz="1000" dirty="0">
              <a:latin typeface="Arial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E445E-3584-492A-8135-0CD8B5ED8124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819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Batching System</a:t>
            </a:r>
            <a:endParaRPr lang="en-US" dirty="0"/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smtClean="0"/>
              <a:t>Document batch</a:t>
            </a:r>
          </a:p>
          <a:p>
            <a:pPr lvl="1"/>
            <a:r>
              <a:rPr lang="en-US" smtClean="0"/>
              <a:t>1 SP 2010 KBC</a:t>
            </a:r>
          </a:p>
          <a:p>
            <a:pPr lvl="1"/>
            <a:r>
              <a:rPr lang="en-US" smtClean="0"/>
              <a:t>Consist of = n SP 2010 RT</a:t>
            </a:r>
          </a:p>
          <a:p>
            <a:pPr lvl="1"/>
            <a:r>
              <a:rPr lang="en-US" smtClean="0"/>
              <a:t>Each RT consist of = n SP 2010 ART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287EC-773E-4294-96DB-31733FA4174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Solution Components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Guillotine</a:t>
            </a:r>
          </a:p>
          <a:p>
            <a:r>
              <a:rPr lang="en-US" dirty="0" smtClean="0"/>
              <a:t>PCs</a:t>
            </a:r>
          </a:p>
          <a:p>
            <a:r>
              <a:rPr lang="en-US" dirty="0" smtClean="0"/>
              <a:t>Server</a:t>
            </a:r>
          </a:p>
          <a:p>
            <a:r>
              <a:rPr lang="en-US" dirty="0" smtClean="0"/>
              <a:t>Scanner</a:t>
            </a:r>
          </a:p>
          <a:p>
            <a:r>
              <a:rPr lang="en-US" dirty="0" smtClean="0"/>
              <a:t>Software Data Capture</a:t>
            </a:r>
          </a:p>
          <a:p>
            <a:r>
              <a:rPr lang="en-US" dirty="0" smtClean="0"/>
              <a:t>Training  &amp; troubleshooting</a:t>
            </a:r>
          </a:p>
          <a:p>
            <a:r>
              <a:rPr lang="en-US" dirty="0" smtClean="0"/>
              <a:t>Template Development </a:t>
            </a:r>
          </a:p>
          <a:p>
            <a:r>
              <a:rPr lang="en-US" dirty="0" smtClean="0"/>
              <a:t>Distribution, installation &amp; implementation in each DPC (33 locations)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1C3BF-657B-4B0D-AB2D-D883AB6700A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295400" y="76200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l"/>
            <a:endParaRPr lang="id-ID" sz="48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304800" y="4800600"/>
            <a:ext cx="8610600" cy="16764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Guillotine, workstation, scanner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489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14847</TotalTime>
  <Words>441</Words>
  <Application>Microsoft Office PowerPoint</Application>
  <PresentationFormat>On-screen Show (4:3)</PresentationFormat>
  <Paragraphs>182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PowerPoint Presentation</vt:lpstr>
      <vt:lpstr>Background</vt:lpstr>
      <vt:lpstr>Data Processing Centers</vt:lpstr>
      <vt:lpstr>Flow of Documents in the Fields</vt:lpstr>
      <vt:lpstr>Flow of Processing Documents</vt:lpstr>
      <vt:lpstr>Flow of Data in DPC</vt:lpstr>
      <vt:lpstr>Batching System</vt:lpstr>
      <vt:lpstr>Solution Components</vt:lpstr>
      <vt:lpstr>PowerPoint Presentation</vt:lpstr>
      <vt:lpstr>Kofax Implementation Overview</vt:lpstr>
      <vt:lpstr>Capture Process Flow</vt:lpstr>
      <vt:lpstr>Kofax - Correction</vt:lpstr>
      <vt:lpstr>Kofax – Completion</vt:lpstr>
      <vt:lpstr>Kofax – Completion</vt:lpstr>
      <vt:lpstr>Kofax – Completion</vt:lpstr>
      <vt:lpstr>Population of Indonesia based on the Census, May 2010 (preliminary figures, Released Aug 2010)</vt:lpstr>
      <vt:lpstr>Thank You</vt:lpstr>
    </vt:vector>
  </TitlesOfParts>
  <Company>AdIns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AdIns Center of excellence</dc:title>
  <dc:creator>Daniel Adhinugraha W</dc:creator>
  <cp:lastModifiedBy>Admin</cp:lastModifiedBy>
  <cp:revision>356</cp:revision>
  <cp:lastPrinted>2011-02-16T20:58:29Z</cp:lastPrinted>
  <dcterms:created xsi:type="dcterms:W3CDTF">2008-03-11T03:01:09Z</dcterms:created>
  <dcterms:modified xsi:type="dcterms:W3CDTF">2011-02-21T13:43:09Z</dcterms:modified>
</cp:coreProperties>
</file>